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9"/>
  </p:notesMasterIdLst>
  <p:sldIdLst>
    <p:sldId id="261" r:id="rId2"/>
    <p:sldId id="285" r:id="rId3"/>
    <p:sldId id="286" r:id="rId4"/>
    <p:sldId id="287" r:id="rId5"/>
    <p:sldId id="288" r:id="rId6"/>
    <p:sldId id="289" r:id="rId7"/>
    <p:sldId id="290" r:id="rId8"/>
    <p:sldId id="273" r:id="rId9"/>
    <p:sldId id="275" r:id="rId10"/>
    <p:sldId id="277" r:id="rId11"/>
    <p:sldId id="291" r:id="rId12"/>
    <p:sldId id="297" r:id="rId13"/>
    <p:sldId id="293" r:id="rId14"/>
    <p:sldId id="294" r:id="rId15"/>
    <p:sldId id="295" r:id="rId16"/>
    <p:sldId id="296" r:id="rId17"/>
    <p:sldId id="267" r:id="rId18"/>
  </p:sldIdLst>
  <p:sldSz cx="9144000" cy="6858000" type="screen4x3"/>
  <p:notesSz cx="6858000" cy="9144000"/>
  <p:defaultTextStyle>
    <a:defPPr>
      <a:defRPr lang="pt-B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3440"/>
    <a:srgbClr val="0080B9"/>
    <a:srgbClr val="D9D9D9"/>
    <a:srgbClr val="DCDCDC"/>
    <a:srgbClr val="07264F"/>
    <a:srgbClr val="0033A0"/>
    <a:srgbClr val="64FFFF"/>
    <a:srgbClr val="DDDDDC"/>
    <a:srgbClr val="122448"/>
    <a:srgbClr val="0A39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060" autoAdjust="0"/>
    <p:restoredTop sz="94660"/>
  </p:normalViewPr>
  <p:slideViewPr>
    <p:cSldViewPr snapToObjects="1">
      <p:cViewPr varScale="1">
        <p:scale>
          <a:sx n="68" d="100"/>
          <a:sy n="68" d="100"/>
        </p:scale>
        <p:origin x="159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Objects="1">
      <p:cViewPr varScale="1">
        <p:scale>
          <a:sx n="125" d="100"/>
          <a:sy n="125" d="100"/>
        </p:scale>
        <p:origin x="-3960" y="-11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39D699-AB79-054D-A4FC-F37437405FAC}" type="datetimeFigureOut">
              <a:rPr lang="pt-BR" smtClean="0"/>
              <a:pPr/>
              <a:t>07/06/2023</a:t>
            </a:fld>
            <a:endParaRPr lang="pt-B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4D6655-0BEA-9642-A604-41FB6EBFA43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x-none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008AB0-5BF1-294E-9495-B8E2CC536FCA}" type="datetimeFigureOut">
              <a:rPr lang="pt-BR" smtClean="0"/>
              <a:pPr/>
              <a:t>07/06/2023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455A59-C33E-B24F-950E-8CEC8BF0CC70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7" name="Rectangle 6"/>
          <p:cNvSpPr/>
          <p:nvPr userDrawn="1"/>
        </p:nvSpPr>
        <p:spPr>
          <a:xfrm>
            <a:off x="-4420" y="0"/>
            <a:ext cx="9148420" cy="6858000"/>
          </a:xfrm>
          <a:prstGeom prst="rect">
            <a:avLst/>
          </a:prstGeom>
          <a:solidFill>
            <a:srgbClr val="12244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8" name="Picture 7" descr="Base_gray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419" y="6318756"/>
            <a:ext cx="9135161" cy="538974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4419" y="0"/>
            <a:ext cx="9139581" cy="691914"/>
          </a:xfrm>
          <a:prstGeom prst="rect">
            <a:avLst/>
          </a:prstGeom>
          <a:solidFill>
            <a:srgbClr val="122448">
              <a:alpha val="80000"/>
            </a:srgbClr>
          </a:solidFill>
          <a:ln>
            <a:noFill/>
          </a:ln>
          <a:effectLst>
            <a:outerShdw blurRad="40000" dist="1905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odelo_grafismo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79600"/>
          </a:xfrm>
          <a:prstGeom prst="rect">
            <a:avLst/>
          </a:prstGeom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609600" y="5181600"/>
            <a:ext cx="85344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000" b="1" dirty="0">
                <a:solidFill>
                  <a:schemeClr val="bg1"/>
                </a:solidFill>
              </a:rPr>
              <a:t>Auditoria Interna da Qualidade </a:t>
            </a:r>
          </a:p>
          <a:p>
            <a:r>
              <a:rPr lang="pt-BR" sz="3000" b="1" dirty="0">
                <a:solidFill>
                  <a:schemeClr val="bg1"/>
                </a:solidFill>
              </a:rPr>
              <a:t>Reunião de Encerramento</a:t>
            </a:r>
          </a:p>
          <a:p>
            <a:r>
              <a:rPr lang="pt-BR" sz="2000" b="1" dirty="0">
                <a:solidFill>
                  <a:srgbClr val="8EB4E3"/>
                </a:solidFill>
              </a:rPr>
              <a:t>ORGANIZAÇÃO AUDITADA: </a:t>
            </a:r>
            <a:r>
              <a:rPr lang="pt-BR" sz="2000" b="1" dirty="0">
                <a:solidFill>
                  <a:srgbClr val="FF0000"/>
                </a:solidFill>
              </a:rPr>
              <a:t>XX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81FB4688-3EFF-17FF-AED2-15BE01E2A6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27988" y="123825"/>
            <a:ext cx="93166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pt-BR" altLang="pt-BR" sz="1200" dirty="0">
                <a:solidFill>
                  <a:schemeClr val="bg1"/>
                </a:solidFill>
              </a:rPr>
              <a:t>Versão 03 </a:t>
            </a:r>
          </a:p>
          <a:p>
            <a:r>
              <a:rPr lang="pt-BR" altLang="pt-BR" sz="1200" dirty="0">
                <a:solidFill>
                  <a:schemeClr val="bg1"/>
                </a:solidFill>
              </a:rPr>
              <a:t>07/06/2023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AB95B912-7B70-6B0A-9985-30828D5B6D7E}"/>
              </a:ext>
            </a:extLst>
          </p:cNvPr>
          <p:cNvSpPr/>
          <p:nvPr/>
        </p:nvSpPr>
        <p:spPr>
          <a:xfrm>
            <a:off x="304800" y="128611"/>
            <a:ext cx="8839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solidFill>
                  <a:schemeClr val="bg1"/>
                </a:solidFill>
              </a:rPr>
              <a:t>RESULTADO DE AUDITORIA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FF818D-256D-B6D3-23F1-4B70EA11BA04}"/>
              </a:ext>
            </a:extLst>
          </p:cNvPr>
          <p:cNvSpPr txBox="1">
            <a:spLocks/>
          </p:cNvSpPr>
          <p:nvPr/>
        </p:nvSpPr>
        <p:spPr>
          <a:xfrm>
            <a:off x="725500" y="1340768"/>
            <a:ext cx="7662924" cy="5181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Arial"/>
              <a:buNone/>
            </a:pPr>
            <a:r>
              <a:rPr lang="pt-BR" sz="2400" b="1" u="sng" dirty="0">
                <a:solidFill>
                  <a:schemeClr val="bg1"/>
                </a:solidFill>
                <a:cs typeface="Calibri (Body)"/>
              </a:rPr>
              <a:t>NÃO CONFORMIDADES MAIORES</a:t>
            </a:r>
          </a:p>
          <a:p>
            <a:pPr algn="just">
              <a:buFont typeface="Arial"/>
              <a:buNone/>
            </a:pPr>
            <a:endParaRPr lang="pt-BR" sz="2400" b="1" dirty="0">
              <a:solidFill>
                <a:schemeClr val="bg1"/>
              </a:solidFill>
              <a:cs typeface="Calibri (Body)"/>
            </a:endParaRPr>
          </a:p>
          <a:p>
            <a:pPr algn="just">
              <a:buFont typeface="Arial" panose="020B0604020202020204" pitchFamily="34" charset="0"/>
              <a:buAutoNum type="alphaLcParenR"/>
            </a:pPr>
            <a:r>
              <a:rPr lang="pt-BR" altLang="pt-BR" sz="2400" dirty="0">
                <a:solidFill>
                  <a:srgbClr val="FF0000"/>
                </a:solidFill>
              </a:rPr>
              <a:t>Citar o número total de não conformidades maiores;</a:t>
            </a:r>
          </a:p>
          <a:p>
            <a:pPr algn="just">
              <a:buFont typeface="Arial" panose="020B0604020202020204" pitchFamily="34" charset="0"/>
              <a:buAutoNum type="alphaLcParenR"/>
            </a:pPr>
            <a:r>
              <a:rPr lang="pt-BR" altLang="pt-BR" sz="2400" dirty="0">
                <a:solidFill>
                  <a:srgbClr val="FF0000"/>
                </a:solidFill>
              </a:rPr>
              <a:t>Citar os processos onde foram registradas as não conformidades; e</a:t>
            </a:r>
          </a:p>
          <a:p>
            <a:pPr algn="just">
              <a:buFont typeface="Arial" panose="020B0604020202020204" pitchFamily="34" charset="0"/>
              <a:buAutoNum type="alphaLcParenR"/>
            </a:pPr>
            <a:r>
              <a:rPr lang="pt-BR" altLang="pt-BR" sz="2400" dirty="0">
                <a:solidFill>
                  <a:srgbClr val="FF0000"/>
                </a:solidFill>
              </a:rPr>
              <a:t>Citar os requisitos das não conformidades.</a:t>
            </a:r>
          </a:p>
          <a:p>
            <a:pPr algn="just">
              <a:buFont typeface="Arial"/>
              <a:buNone/>
            </a:pPr>
            <a:endParaRPr lang="pt-BR" sz="2400" b="1" dirty="0">
              <a:solidFill>
                <a:schemeClr val="bg1"/>
              </a:solidFill>
              <a:cs typeface="Calibri (Body)"/>
            </a:endParaRPr>
          </a:p>
        </p:txBody>
      </p:sp>
    </p:spTree>
    <p:extLst>
      <p:ext uri="{BB962C8B-B14F-4D97-AF65-F5344CB8AC3E}">
        <p14:creationId xmlns:p14="http://schemas.microsoft.com/office/powerpoint/2010/main" val="32451433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65684236-6C6C-175B-0338-FF9634CC1BAA}"/>
              </a:ext>
            </a:extLst>
          </p:cNvPr>
          <p:cNvSpPr txBox="1">
            <a:spLocks/>
          </p:cNvSpPr>
          <p:nvPr/>
        </p:nvSpPr>
        <p:spPr>
          <a:xfrm>
            <a:off x="725500" y="1340768"/>
            <a:ext cx="7662924" cy="5181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pt-BR" sz="2400" b="1" dirty="0">
                <a:solidFill>
                  <a:schemeClr val="bg1"/>
                </a:solidFill>
                <a:cs typeface="Calibri (Body)"/>
              </a:rPr>
              <a:t>O </a:t>
            </a:r>
            <a:r>
              <a:rPr lang="pt-BR" altLang="pt-BR" sz="2400" b="1" dirty="0"/>
              <a:t> </a:t>
            </a:r>
            <a:r>
              <a:rPr lang="pt-BR" altLang="pt-BR" sz="2400" b="1" dirty="0">
                <a:solidFill>
                  <a:srgbClr val="FF0000"/>
                </a:solidFill>
              </a:rPr>
              <a:t>DTCEA-XX</a:t>
            </a:r>
            <a:r>
              <a:rPr lang="pt-BR" altLang="pt-BR" sz="2400" b="1" dirty="0"/>
              <a:t> </a:t>
            </a:r>
            <a:r>
              <a:rPr lang="pt-BR" sz="2400" b="1" dirty="0">
                <a:solidFill>
                  <a:schemeClr val="bg1"/>
                </a:solidFill>
                <a:cs typeface="Calibri (Body)"/>
              </a:rPr>
              <a:t> atende aos requisitos da NBR ISO 9001:2015 e está preparado para a auditoria de certificação do SGQM, no entanto, faz-se necessário </a:t>
            </a:r>
            <a:r>
              <a:rPr lang="pt-BR" sz="2400" b="1" dirty="0">
                <a:solidFill>
                  <a:srgbClr val="FFFF00"/>
                </a:solidFill>
                <a:cs typeface="Calibri (Body)"/>
              </a:rPr>
              <a:t>tratar a não conformidade</a:t>
            </a:r>
            <a:r>
              <a:rPr lang="pt-BR" sz="2400" b="1" dirty="0">
                <a:solidFill>
                  <a:schemeClr val="bg1"/>
                </a:solidFill>
                <a:cs typeface="Calibri (Body)"/>
              </a:rPr>
              <a:t>.</a:t>
            </a:r>
            <a:endParaRPr lang="pt-BR" sz="2200" b="1" dirty="0">
              <a:solidFill>
                <a:schemeClr val="bg1"/>
              </a:solidFill>
              <a:cs typeface="Calibri (Body)"/>
            </a:endParaRP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7ACB1937-7340-05EA-93C6-3355614182A9}"/>
              </a:ext>
            </a:extLst>
          </p:cNvPr>
          <p:cNvSpPr/>
          <p:nvPr/>
        </p:nvSpPr>
        <p:spPr>
          <a:xfrm>
            <a:off x="304800" y="128611"/>
            <a:ext cx="8839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solidFill>
                  <a:schemeClr val="bg1"/>
                </a:solidFill>
              </a:rPr>
              <a:t>CONCLUSÃO DE AUDITORIA</a:t>
            </a:r>
          </a:p>
        </p:txBody>
      </p:sp>
    </p:spTree>
    <p:extLst>
      <p:ext uri="{BB962C8B-B14F-4D97-AF65-F5344CB8AC3E}">
        <p14:creationId xmlns:p14="http://schemas.microsoft.com/office/powerpoint/2010/main" val="28808763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8683B580-E459-932E-2661-7EA2E2030400}"/>
              </a:ext>
            </a:extLst>
          </p:cNvPr>
          <p:cNvSpPr txBox="1">
            <a:spLocks/>
          </p:cNvSpPr>
          <p:nvPr/>
        </p:nvSpPr>
        <p:spPr>
          <a:xfrm>
            <a:off x="892938" y="980728"/>
            <a:ext cx="7662924" cy="5181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anose="05000000000000000000" pitchFamily="2" charset="2"/>
              <a:buChar char="Ø"/>
            </a:pPr>
            <a:r>
              <a:rPr lang="pt-BR" sz="2400" dirty="0">
                <a:solidFill>
                  <a:schemeClr val="bg1"/>
                </a:solidFill>
                <a:cs typeface="Calibri (Body)"/>
              </a:rPr>
              <a:t>	</a:t>
            </a:r>
            <a:r>
              <a:rPr lang="pt-BR" sz="2400" dirty="0">
                <a:solidFill>
                  <a:schemeClr val="bg1"/>
                </a:solidFill>
              </a:rPr>
              <a:t>A </a:t>
            </a:r>
            <a:r>
              <a:rPr lang="pt-BR" sz="2400" b="1" u="sng" dirty="0">
                <a:solidFill>
                  <a:srgbClr val="FFFF00"/>
                </a:solidFill>
              </a:rPr>
              <a:t>correção</a:t>
            </a:r>
            <a:r>
              <a:rPr lang="pt-BR" sz="2400" dirty="0">
                <a:solidFill>
                  <a:schemeClr val="bg1"/>
                </a:solidFill>
              </a:rPr>
              <a:t> da não conformidade registrada na FNC deverá ser concluída em até </a:t>
            </a:r>
            <a:r>
              <a:rPr lang="pt-BR" sz="2400" b="1" dirty="0">
                <a:solidFill>
                  <a:srgbClr val="FFFF00"/>
                </a:solidFill>
              </a:rPr>
              <a:t>30 (trinta) dias</a:t>
            </a:r>
            <a:r>
              <a:rPr lang="pt-BR" sz="2400" dirty="0">
                <a:solidFill>
                  <a:schemeClr val="bg1"/>
                </a:solidFill>
              </a:rPr>
              <a:t> após a data de sua abertura. Já as </a:t>
            </a:r>
            <a:r>
              <a:rPr lang="pt-BR" sz="2400" b="1" u="sng" dirty="0">
                <a:solidFill>
                  <a:srgbClr val="FFFF00"/>
                </a:solidFill>
              </a:rPr>
              <a:t>ações corretivas</a:t>
            </a:r>
            <a:r>
              <a:rPr lang="pt-BR" sz="2400" dirty="0">
                <a:solidFill>
                  <a:schemeClr val="bg1"/>
                </a:solidFill>
              </a:rPr>
              <a:t>, quando for o caso, deverão ser concluídas em até </a:t>
            </a:r>
            <a:r>
              <a:rPr lang="pt-BR" sz="2400" b="1" dirty="0">
                <a:solidFill>
                  <a:srgbClr val="FFFF00"/>
                </a:solidFill>
              </a:rPr>
              <a:t>90 (noventa) dias </a:t>
            </a:r>
            <a:r>
              <a:rPr lang="pt-BR" sz="2400" dirty="0">
                <a:solidFill>
                  <a:schemeClr val="bg1"/>
                </a:solidFill>
              </a:rPr>
              <a:t>após a data de abertura da FNC. Esses prazos poderão ser prorrogados, desde que solicitado antecipadamente ao SDAD, com as devidas justificativas e comprovações das ações em andamento. </a:t>
            </a:r>
            <a:r>
              <a:rPr lang="pt-BR" sz="2400" dirty="0">
                <a:solidFill>
                  <a:schemeClr val="bg1"/>
                </a:solidFill>
                <a:cs typeface="Calibri (Body)"/>
              </a:rPr>
              <a:t>(item 3.9 da ICA 800-3/2023);</a:t>
            </a:r>
            <a:endParaRPr lang="pt-BR" sz="2400" dirty="0">
              <a:solidFill>
                <a:schemeClr val="bg1"/>
              </a:solidFill>
            </a:endParaRPr>
          </a:p>
          <a:p>
            <a:pPr algn="just">
              <a:buFont typeface="Arial"/>
              <a:buNone/>
            </a:pPr>
            <a:endParaRPr lang="pt-BR" sz="2400" dirty="0">
              <a:solidFill>
                <a:schemeClr val="bg1"/>
              </a:solidFill>
              <a:cs typeface="Calibri (Body)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sz="2400" dirty="0">
                <a:solidFill>
                  <a:schemeClr val="bg1"/>
                </a:solidFill>
              </a:rPr>
              <a:t>Após a </a:t>
            </a:r>
            <a:r>
              <a:rPr lang="pt-BR" sz="2400" b="1" u="sng" dirty="0">
                <a:solidFill>
                  <a:srgbClr val="FFFF00"/>
                </a:solidFill>
              </a:rPr>
              <a:t>correção</a:t>
            </a:r>
            <a:r>
              <a:rPr lang="pt-BR" sz="2400" dirty="0">
                <a:solidFill>
                  <a:schemeClr val="bg1"/>
                </a:solidFill>
              </a:rPr>
              <a:t> da não conformidade pelo Chefe do Setor, o EQ da Organização deverá encaminhar as FNC devidamente preenchidas com as respectivas evidências à AIN4. (item 3.5 da ICA 800-3/2023); e</a:t>
            </a:r>
          </a:p>
          <a:p>
            <a:pPr algn="just"/>
            <a:endParaRPr lang="pt-BR" sz="1400" dirty="0">
              <a:effectLst/>
              <a:latin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sz="2400" dirty="0">
                <a:solidFill>
                  <a:schemeClr val="bg1"/>
                </a:solidFill>
              </a:rPr>
              <a:t>Após a implementação das </a:t>
            </a:r>
            <a:r>
              <a:rPr lang="pt-BR" sz="2400" b="1" u="sng" dirty="0">
                <a:solidFill>
                  <a:srgbClr val="FFFF00"/>
                </a:solidFill>
              </a:rPr>
              <a:t>ações corretivas</a:t>
            </a:r>
            <a:r>
              <a:rPr lang="pt-BR" sz="2400" dirty="0">
                <a:solidFill>
                  <a:schemeClr val="bg1"/>
                </a:solidFill>
              </a:rPr>
              <a:t>, quando for o caso, o EQ deverá encaminhar a FNC totalmente preenchida com as respectivas evidências para a AIN4, que deverá avaliar a pertinência, adequação e eficácia dessas ações que foram tomadas registrando no campo “VERIFICAÇÃO DA PERTINÊNCIA/ADEQUAÇÃO E EFICÁCIA DAS AÇÕES CORRETIVAS” da FNC. </a:t>
            </a:r>
            <a:r>
              <a:rPr lang="pt-BR" sz="2400" dirty="0">
                <a:solidFill>
                  <a:schemeClr val="bg1"/>
                </a:solidFill>
                <a:cs typeface="Calibri (Body)"/>
              </a:rPr>
              <a:t>(item 3.7 da ICA 800-3/2023).</a:t>
            </a:r>
            <a:endParaRPr lang="pt-BR" sz="2400" b="1" dirty="0">
              <a:solidFill>
                <a:schemeClr val="bg1"/>
              </a:solidFill>
              <a:cs typeface="Calibri (Body)"/>
            </a:endParaRP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F2882919-1B60-B3FE-B5A4-7EBBA503DACE}"/>
              </a:ext>
            </a:extLst>
          </p:cNvPr>
          <p:cNvSpPr/>
          <p:nvPr/>
        </p:nvSpPr>
        <p:spPr>
          <a:xfrm>
            <a:off x="304800" y="128611"/>
            <a:ext cx="8839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solidFill>
                  <a:schemeClr val="bg1"/>
                </a:solidFill>
              </a:rPr>
              <a:t>AÇÕES DECORRENTES DA AUDITORIA</a:t>
            </a:r>
          </a:p>
        </p:txBody>
      </p:sp>
    </p:spTree>
    <p:extLst>
      <p:ext uri="{BB962C8B-B14F-4D97-AF65-F5344CB8AC3E}">
        <p14:creationId xmlns:p14="http://schemas.microsoft.com/office/powerpoint/2010/main" val="41300644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>
            <a:extLst>
              <a:ext uri="{FF2B5EF4-FFF2-40B4-BE49-F238E27FC236}">
                <a16:creationId xmlns:a16="http://schemas.microsoft.com/office/drawing/2014/main" id="{1E32F323-1144-66BB-3A55-3211EC61306F}"/>
              </a:ext>
            </a:extLst>
          </p:cNvPr>
          <p:cNvSpPr/>
          <p:nvPr/>
        </p:nvSpPr>
        <p:spPr>
          <a:xfrm>
            <a:off x="304800" y="128611"/>
            <a:ext cx="8839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solidFill>
                  <a:schemeClr val="bg1"/>
                </a:solidFill>
              </a:rPr>
              <a:t>FICHA DE CRÍTICA DE AUDITORIA</a:t>
            </a:r>
          </a:p>
        </p:txBody>
      </p:sp>
      <p:pic>
        <p:nvPicPr>
          <p:cNvPr id="4" name="Imagem 4">
            <a:extLst>
              <a:ext uri="{FF2B5EF4-FFF2-40B4-BE49-F238E27FC236}">
                <a16:creationId xmlns:a16="http://schemas.microsoft.com/office/drawing/2014/main" id="{A81844D1-3A63-5C47-F1EE-247B8E30E2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4431" y="889927"/>
            <a:ext cx="4579937" cy="5275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47555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6">
            <a:extLst>
              <a:ext uri="{FF2B5EF4-FFF2-40B4-BE49-F238E27FC236}">
                <a16:creationId xmlns:a16="http://schemas.microsoft.com/office/drawing/2014/main" id="{8F69D566-C4FC-6EB5-96A2-5B7CDA4831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626" b="89936" l="9904" r="89936">
                        <a14:foregroundMark x1="31150" y1="8626" x2="31150" y2="8626"/>
                        <a14:foregroundMark x1="34824" y1="15016" x2="34824" y2="15016"/>
                        <a14:foregroundMark x1="29712" y1="15815" x2="29712" y2="15815"/>
                        <a14:foregroundMark x1="35463" y1="20767" x2="35463" y2="20767"/>
                        <a14:foregroundMark x1="66773" y1="25399" x2="66773" y2="25399"/>
                        <a14:foregroundMark x1="69169" y1="28115" x2="69169" y2="28115"/>
                        <a14:foregroundMark x1="68211" y1="30351" x2="68211" y2="30351"/>
                        <a14:foregroundMark x1="67412" y1="36422" x2="67412" y2="36422"/>
                        <a14:foregroundMark x1="67412" y1="36422" x2="67412" y2="36422"/>
                        <a14:foregroundMark x1="61502" y1="39617" x2="61502" y2="39617"/>
                        <a14:foregroundMark x1="36422" y1="45847" x2="36422" y2="45847"/>
                        <a14:foregroundMark x1="43291" y1="89137" x2="43291" y2="89137"/>
                        <a14:foregroundMark x1="56709" y1="88658" x2="56709" y2="88658"/>
                        <a14:foregroundMark x1="61182" y1="88978" x2="61182" y2="88978"/>
                        <a14:foregroundMark x1="61022" y1="88179" x2="61022" y2="88179"/>
                        <a14:backgroundMark x1="48562" y1="91054" x2="48562" y2="91054"/>
                        <a14:backgroundMark x1="32268" y1="15655" x2="32268" y2="1565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675" y="798513"/>
            <a:ext cx="5962650" cy="5366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57065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B7D22F4F-4733-1C83-D6E8-B08E103F23FB}"/>
              </a:ext>
            </a:extLst>
          </p:cNvPr>
          <p:cNvSpPr txBox="1">
            <a:spLocks/>
          </p:cNvSpPr>
          <p:nvPr/>
        </p:nvSpPr>
        <p:spPr>
          <a:xfrm>
            <a:off x="725500" y="1343744"/>
            <a:ext cx="7662924" cy="13651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buFont typeface="Wingdings" panose="05000000000000000000" pitchFamily="2" charset="2"/>
              <a:buChar char="Ø"/>
              <a:defRPr/>
            </a:pPr>
            <a:r>
              <a:rPr lang="pt-BR" sz="2400" b="1" dirty="0">
                <a:solidFill>
                  <a:srgbClr val="FF0000"/>
                </a:solidFill>
                <a:ea typeface="Arial Unicode MS" charset="-128"/>
                <a:cs typeface="+mn-cs"/>
              </a:rPr>
              <a:t>Comandante do DTCEA-XX;</a:t>
            </a:r>
          </a:p>
          <a:p>
            <a:pPr marL="342900" indent="-342900" algn="just">
              <a:buFont typeface="Wingdings" panose="05000000000000000000" pitchFamily="2" charset="2"/>
              <a:buChar char="Ø"/>
              <a:defRPr/>
            </a:pPr>
            <a:r>
              <a:rPr lang="pt-BR" sz="2400" b="1" dirty="0">
                <a:solidFill>
                  <a:srgbClr val="FF0000"/>
                </a:solidFill>
                <a:ea typeface="Arial Unicode MS" charset="-128"/>
                <a:cs typeface="+mn-cs"/>
              </a:rPr>
              <a:t>Equipe de Auditoria;</a:t>
            </a:r>
          </a:p>
          <a:p>
            <a:pPr marL="342900" indent="-342900" algn="just">
              <a:buFont typeface="Wingdings" panose="05000000000000000000" pitchFamily="2" charset="2"/>
              <a:buChar char="Ø"/>
              <a:defRPr/>
            </a:pPr>
            <a:r>
              <a:rPr lang="pt-BR" sz="2400" b="1" dirty="0">
                <a:solidFill>
                  <a:srgbClr val="FF0000"/>
                </a:solidFill>
                <a:ea typeface="Arial Unicode MS" charset="-128"/>
                <a:cs typeface="+mn-cs"/>
              </a:rPr>
              <a:t>Efetivo do DTCEA-XX.</a:t>
            </a:r>
          </a:p>
          <a:p>
            <a:pPr algn="just">
              <a:buFont typeface="Arial"/>
              <a:buNone/>
            </a:pPr>
            <a:endParaRPr lang="pt-BR" sz="2400" b="1" dirty="0">
              <a:solidFill>
                <a:schemeClr val="bg1"/>
              </a:solidFill>
              <a:cs typeface="Calibri (Body)"/>
            </a:endParaRP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D850E298-4FE3-2489-C4D0-699FC2C856CE}"/>
              </a:ext>
            </a:extLst>
          </p:cNvPr>
          <p:cNvSpPr/>
          <p:nvPr/>
        </p:nvSpPr>
        <p:spPr>
          <a:xfrm>
            <a:off x="304800" y="128611"/>
            <a:ext cx="8839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solidFill>
                  <a:schemeClr val="bg1"/>
                </a:solidFill>
              </a:rPr>
              <a:t>AGRADECIMENTOS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210D8E3-05B4-500B-8838-A730F7171C65}"/>
              </a:ext>
            </a:extLst>
          </p:cNvPr>
          <p:cNvSpPr txBox="1">
            <a:spLocks/>
          </p:cNvSpPr>
          <p:nvPr/>
        </p:nvSpPr>
        <p:spPr>
          <a:xfrm>
            <a:off x="3023828" y="3429000"/>
            <a:ext cx="3096344" cy="5040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pt-BR" sz="2800" b="1" dirty="0">
                <a:solidFill>
                  <a:schemeClr val="bg1"/>
                </a:solidFill>
                <a:cs typeface="Calibri (Body)"/>
              </a:rPr>
              <a:t>MUITO OBRIGADO!</a:t>
            </a:r>
          </a:p>
        </p:txBody>
      </p:sp>
    </p:spTree>
    <p:extLst>
      <p:ext uri="{BB962C8B-B14F-4D97-AF65-F5344CB8AC3E}">
        <p14:creationId xmlns:p14="http://schemas.microsoft.com/office/powerpoint/2010/main" val="17890059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6779B9BD-0255-A60A-1AEA-A35C7E4B9C8C}"/>
              </a:ext>
            </a:extLst>
          </p:cNvPr>
          <p:cNvSpPr txBox="1">
            <a:spLocks/>
          </p:cNvSpPr>
          <p:nvPr/>
        </p:nvSpPr>
        <p:spPr>
          <a:xfrm>
            <a:off x="725500" y="1847800"/>
            <a:ext cx="7374892" cy="5181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Arial"/>
              <a:buNone/>
            </a:pPr>
            <a:r>
              <a:rPr lang="pt-BR" sz="2400" b="1" dirty="0">
                <a:solidFill>
                  <a:schemeClr val="bg1"/>
                </a:solidFill>
                <a:cs typeface="Calibri (Body)"/>
              </a:rPr>
              <a:t>	“A qualidade nunca se obtém por acaso, ela é sempre o 	resultado do esforço inteligente.”</a:t>
            </a:r>
          </a:p>
          <a:p>
            <a:pPr algn="r">
              <a:buFont typeface="Arial"/>
              <a:buNone/>
            </a:pPr>
            <a:r>
              <a:rPr lang="pt-BR" sz="2400" b="1" dirty="0">
                <a:solidFill>
                  <a:schemeClr val="bg1"/>
                </a:solidFill>
                <a:cs typeface="Calibri (Body)"/>
              </a:rPr>
              <a:t>(John Ruskin)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3DD28872-CED9-0DB0-3C12-5B09F9EEC598}"/>
              </a:ext>
            </a:extLst>
          </p:cNvPr>
          <p:cNvSpPr/>
          <p:nvPr/>
        </p:nvSpPr>
        <p:spPr>
          <a:xfrm>
            <a:off x="304800" y="128611"/>
            <a:ext cx="8839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solidFill>
                  <a:schemeClr val="bg1"/>
                </a:solidFill>
              </a:rPr>
              <a:t>ASPECTOS FINAIS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B2DFD012-264E-45D8-1EF0-77B780E579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5660" y="3776611"/>
            <a:ext cx="1719263" cy="661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9830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4420" y="0"/>
            <a:ext cx="9148420" cy="6858000"/>
          </a:xfrm>
          <a:prstGeom prst="rect">
            <a:avLst/>
          </a:prstGeom>
          <a:solidFill>
            <a:srgbClr val="2E344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9" name="Picture 8" descr="Grafismo_intern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2" y="5181600"/>
            <a:ext cx="9134336" cy="95356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622" y="1336200"/>
            <a:ext cx="9144000" cy="3312000"/>
          </a:xfrm>
          <a:prstGeom prst="rect">
            <a:avLst/>
          </a:prstGeom>
          <a:solidFill>
            <a:schemeClr val="bg1">
              <a:lumMod val="85000"/>
              <a:alpha val="1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Picture 3" descr="Ilustra_globo_pequeno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1800" y="5218619"/>
            <a:ext cx="956197" cy="8823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10" y="6413956"/>
            <a:ext cx="9144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800" cap="all" dirty="0">
                <a:solidFill>
                  <a:schemeClr val="bg1"/>
                </a:solidFill>
              </a:rPr>
              <a:t>www.decea.MIL.br</a:t>
            </a:r>
          </a:p>
        </p:txBody>
      </p:sp>
      <p:pic>
        <p:nvPicPr>
          <p:cNvPr id="10" name="Picture 9" descr="DECEA 160px-(ING)Branco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1600" y="2661804"/>
            <a:ext cx="2797452" cy="621654"/>
          </a:xfrm>
          <a:prstGeom prst="rect">
            <a:avLst/>
          </a:prstGeom>
        </p:spPr>
      </p:pic>
      <p:pic>
        <p:nvPicPr>
          <p:cNvPr id="11" name="Picture 10" descr="GLµDIO_2D_VERTICAL BRANC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242" y="2406192"/>
            <a:ext cx="1142758" cy="102280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B03A5B49-2282-23E4-2DCA-DEE669C06945}"/>
              </a:ext>
            </a:extLst>
          </p:cNvPr>
          <p:cNvSpPr txBox="1">
            <a:spLocks/>
          </p:cNvSpPr>
          <p:nvPr/>
        </p:nvSpPr>
        <p:spPr>
          <a:xfrm>
            <a:off x="725500" y="1196752"/>
            <a:ext cx="7662924" cy="5181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BR" sz="2400" b="1" dirty="0">
                <a:solidFill>
                  <a:schemeClr val="bg1"/>
                </a:solidFill>
                <a:cs typeface="Calibri (Body)"/>
              </a:rPr>
              <a:t>Determinar a </a:t>
            </a:r>
            <a:r>
              <a:rPr lang="pt-BR" sz="2400" b="1" u="sng" dirty="0">
                <a:solidFill>
                  <a:srgbClr val="FFFF00"/>
                </a:solidFill>
                <a:cs typeface="Calibri (Body)"/>
              </a:rPr>
              <a:t>conformidade</a:t>
            </a:r>
            <a:r>
              <a:rPr lang="pt-BR" sz="2400" b="1" dirty="0">
                <a:solidFill>
                  <a:schemeClr val="bg1"/>
                </a:solidFill>
                <a:cs typeface="Calibri (Body)"/>
              </a:rPr>
              <a:t> dos processos do escopo do SGQM com as normas;</a:t>
            </a:r>
          </a:p>
          <a:p>
            <a:pPr algn="just"/>
            <a:r>
              <a:rPr lang="pt-BR" sz="2400" b="1" dirty="0">
                <a:solidFill>
                  <a:schemeClr val="bg1"/>
                </a:solidFill>
                <a:cs typeface="Calibri (Body)"/>
              </a:rPr>
              <a:t>Avaliar a eficácia do SGQM quanto ao atendimento dos seus objetivos;</a:t>
            </a:r>
          </a:p>
          <a:p>
            <a:pPr algn="just"/>
            <a:r>
              <a:rPr lang="pt-BR" sz="2400" b="1" dirty="0">
                <a:solidFill>
                  <a:schemeClr val="bg1"/>
                </a:solidFill>
                <a:cs typeface="Calibri (Body)"/>
              </a:rPr>
              <a:t>Identificar possíveis melhorias no SGQM; e</a:t>
            </a:r>
          </a:p>
          <a:p>
            <a:pPr algn="just"/>
            <a:r>
              <a:rPr lang="pt-BR" sz="2400" b="1" dirty="0">
                <a:solidFill>
                  <a:schemeClr val="bg1"/>
                </a:solidFill>
                <a:cs typeface="Calibri (Body)"/>
              </a:rPr>
              <a:t>Preparar a Organização para a auditoria externa.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723BA938-739D-4614-271F-724BD3211E8C}"/>
              </a:ext>
            </a:extLst>
          </p:cNvPr>
          <p:cNvSpPr/>
          <p:nvPr/>
        </p:nvSpPr>
        <p:spPr>
          <a:xfrm>
            <a:off x="304800" y="128611"/>
            <a:ext cx="8839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solidFill>
                  <a:schemeClr val="bg1"/>
                </a:solidFill>
              </a:rPr>
              <a:t>OBJETIVO DA AUDITORIA</a:t>
            </a:r>
          </a:p>
        </p:txBody>
      </p:sp>
    </p:spTree>
    <p:extLst>
      <p:ext uri="{BB962C8B-B14F-4D97-AF65-F5344CB8AC3E}">
        <p14:creationId xmlns:p14="http://schemas.microsoft.com/office/powerpoint/2010/main" val="25887327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3C7D4F0A-EDE1-90AD-FEF3-2C4AF5CE5E7D}"/>
              </a:ext>
            </a:extLst>
          </p:cNvPr>
          <p:cNvSpPr txBox="1">
            <a:spLocks/>
          </p:cNvSpPr>
          <p:nvPr/>
        </p:nvSpPr>
        <p:spPr>
          <a:xfrm>
            <a:off x="740538" y="1052736"/>
            <a:ext cx="7662924" cy="5181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Arial" panose="020B0604020202020204" pitchFamily="34" charset="0"/>
              <a:buChar char="•"/>
            </a:pPr>
            <a:r>
              <a:rPr lang="pt-BR" sz="2400" b="1" dirty="0">
                <a:solidFill>
                  <a:schemeClr val="bg1"/>
                </a:solidFill>
                <a:cs typeface="Calibri (Body)"/>
              </a:rPr>
              <a:t>Processo de Sistema de Gestão da Qualidade;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pt-BR" sz="2400" b="1" dirty="0">
                <a:solidFill>
                  <a:schemeClr val="bg1"/>
                </a:solidFill>
                <a:cs typeface="Calibri (Body)"/>
              </a:rPr>
              <a:t>Processo de Prestação de Informações Meteorológicas: METAR e SPECI;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pt-BR" sz="2400" b="1" dirty="0">
                <a:solidFill>
                  <a:schemeClr val="bg1"/>
                </a:solidFill>
                <a:cs typeface="Calibri (Body)"/>
              </a:rPr>
              <a:t>Processo de Capacitação; e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pt-BR" sz="2400" b="1" dirty="0">
                <a:solidFill>
                  <a:schemeClr val="bg1"/>
                </a:solidFill>
                <a:cs typeface="Calibri (Body)"/>
              </a:rPr>
              <a:t>Processo de Manutenção e Calibração de Instrumentos Meteorológicos.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6F71766E-3F9E-F306-0AF1-D03BF0B701D6}"/>
              </a:ext>
            </a:extLst>
          </p:cNvPr>
          <p:cNvSpPr/>
          <p:nvPr/>
        </p:nvSpPr>
        <p:spPr>
          <a:xfrm>
            <a:off x="304800" y="128611"/>
            <a:ext cx="8839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solidFill>
                  <a:schemeClr val="bg1"/>
                </a:solidFill>
              </a:rPr>
              <a:t>ESCOPO DE AUDITORIA</a:t>
            </a:r>
          </a:p>
        </p:txBody>
      </p:sp>
    </p:spTree>
    <p:extLst>
      <p:ext uri="{BB962C8B-B14F-4D97-AF65-F5344CB8AC3E}">
        <p14:creationId xmlns:p14="http://schemas.microsoft.com/office/powerpoint/2010/main" val="18898495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5969AFEF-2F92-9C76-FD90-300406675AFD}"/>
              </a:ext>
            </a:extLst>
          </p:cNvPr>
          <p:cNvSpPr txBox="1">
            <a:spLocks/>
          </p:cNvSpPr>
          <p:nvPr/>
        </p:nvSpPr>
        <p:spPr>
          <a:xfrm>
            <a:off x="725500" y="1340768"/>
            <a:ext cx="7662924" cy="5181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anose="05000000000000000000" pitchFamily="2" charset="2"/>
              <a:buChar char="Ø"/>
            </a:pPr>
            <a:r>
              <a:rPr lang="pt-BR" sz="2400" b="1" dirty="0">
                <a:solidFill>
                  <a:schemeClr val="bg1"/>
                </a:solidFill>
                <a:cs typeface="Calibri (Body)"/>
              </a:rPr>
              <a:t>Pontos positivos;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sz="2400" b="1" dirty="0">
                <a:solidFill>
                  <a:schemeClr val="bg1"/>
                </a:solidFill>
                <a:cs typeface="Calibri (Body)"/>
              </a:rPr>
              <a:t>Aspectos que podem ser melhorados;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sz="2400" b="1" dirty="0">
                <a:solidFill>
                  <a:schemeClr val="bg1"/>
                </a:solidFill>
                <a:cs typeface="Calibri (Body)"/>
              </a:rPr>
              <a:t>Pontos de Atenção;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sz="2400" b="1" dirty="0">
                <a:solidFill>
                  <a:schemeClr val="bg1"/>
                </a:solidFill>
                <a:cs typeface="Calibri (Body)"/>
              </a:rPr>
              <a:t>Não conformidades MENORES; e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sz="2400" b="1" dirty="0">
                <a:solidFill>
                  <a:schemeClr val="bg1"/>
                </a:solidFill>
                <a:cs typeface="Calibri (Body)"/>
              </a:rPr>
              <a:t>Não conformidades MAIORES.</a:t>
            </a:r>
            <a:endParaRPr lang="pt-BR" sz="2500" b="1" dirty="0">
              <a:solidFill>
                <a:schemeClr val="bg1"/>
              </a:solidFill>
              <a:cs typeface="Calibri (Body)"/>
            </a:endParaRP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17E0AE94-3081-DE7F-8543-B4C81737FAD4}"/>
              </a:ext>
            </a:extLst>
          </p:cNvPr>
          <p:cNvSpPr/>
          <p:nvPr/>
        </p:nvSpPr>
        <p:spPr>
          <a:xfrm>
            <a:off x="304800" y="128611"/>
            <a:ext cx="8839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solidFill>
                  <a:schemeClr val="bg1"/>
                </a:solidFill>
              </a:rPr>
              <a:t>RESULTADO DE AUDITORIA</a:t>
            </a:r>
          </a:p>
        </p:txBody>
      </p:sp>
    </p:spTree>
    <p:extLst>
      <p:ext uri="{BB962C8B-B14F-4D97-AF65-F5344CB8AC3E}">
        <p14:creationId xmlns:p14="http://schemas.microsoft.com/office/powerpoint/2010/main" val="20096321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E8CA4549-5D9E-037F-013A-6C79B9DF005C}"/>
              </a:ext>
            </a:extLst>
          </p:cNvPr>
          <p:cNvSpPr txBox="1">
            <a:spLocks/>
          </p:cNvSpPr>
          <p:nvPr/>
        </p:nvSpPr>
        <p:spPr>
          <a:xfrm>
            <a:off x="725500" y="1340768"/>
            <a:ext cx="7662924" cy="5181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2400" b="1" u="sng" dirty="0">
                <a:solidFill>
                  <a:schemeClr val="bg1"/>
                </a:solidFill>
                <a:cs typeface="Calibri (Body)"/>
              </a:rPr>
              <a:t>PONTOS POSITIVOS</a:t>
            </a:r>
          </a:p>
          <a:p>
            <a:pPr marL="0" indent="0" algn="just">
              <a:buNone/>
            </a:pPr>
            <a:endParaRPr lang="pt-BR" sz="2400" b="1" u="sng" dirty="0">
              <a:solidFill>
                <a:schemeClr val="bg1"/>
              </a:solidFill>
              <a:cs typeface="Calibri (Body)"/>
            </a:endParaRPr>
          </a:p>
          <a:p>
            <a:pPr>
              <a:buFont typeface="Arial" panose="020B0604020202020204" pitchFamily="34" charset="0"/>
              <a:buAutoNum type="alphaLcParenR"/>
            </a:pPr>
            <a:r>
              <a:rPr lang="pt-BR" altLang="pt-BR" sz="2400" dirty="0">
                <a:solidFill>
                  <a:srgbClr val="FF0000"/>
                </a:solidFill>
              </a:rPr>
              <a:t>Listar os pontos fortes identificados (se houver)</a:t>
            </a:r>
          </a:p>
          <a:p>
            <a:pPr>
              <a:buFont typeface="Arial" panose="020B0604020202020204" pitchFamily="34" charset="0"/>
              <a:buAutoNum type="alphaLcParenR"/>
            </a:pPr>
            <a:r>
              <a:rPr lang="pt-BR" altLang="pt-BR" sz="2400" dirty="0">
                <a:solidFill>
                  <a:srgbClr val="FF0000"/>
                </a:solidFill>
              </a:rPr>
              <a:t>....</a:t>
            </a:r>
          </a:p>
          <a:p>
            <a:pPr>
              <a:buFont typeface="Arial" panose="020B0604020202020204" pitchFamily="34" charset="0"/>
              <a:buAutoNum type="alphaLcParenR"/>
            </a:pPr>
            <a:r>
              <a:rPr lang="pt-BR" altLang="pt-BR" sz="2400" dirty="0">
                <a:solidFill>
                  <a:srgbClr val="FF0000"/>
                </a:solidFill>
              </a:rPr>
              <a:t>...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7090150C-4AB4-FE2F-20C3-FAEC953A4468}"/>
              </a:ext>
            </a:extLst>
          </p:cNvPr>
          <p:cNvSpPr/>
          <p:nvPr/>
        </p:nvSpPr>
        <p:spPr>
          <a:xfrm>
            <a:off x="304800" y="128611"/>
            <a:ext cx="8839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solidFill>
                  <a:schemeClr val="bg1"/>
                </a:solidFill>
              </a:rPr>
              <a:t>RESULTADO DE AUDITORIA</a:t>
            </a:r>
          </a:p>
        </p:txBody>
      </p:sp>
    </p:spTree>
    <p:extLst>
      <p:ext uri="{BB962C8B-B14F-4D97-AF65-F5344CB8AC3E}">
        <p14:creationId xmlns:p14="http://schemas.microsoft.com/office/powerpoint/2010/main" val="30853311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8A600BB8-E44B-BB58-BC5C-0D6B4719168A}"/>
              </a:ext>
            </a:extLst>
          </p:cNvPr>
          <p:cNvSpPr txBox="1">
            <a:spLocks/>
          </p:cNvSpPr>
          <p:nvPr/>
        </p:nvSpPr>
        <p:spPr>
          <a:xfrm>
            <a:off x="725500" y="1340768"/>
            <a:ext cx="7662924" cy="5181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/>
              <a:buNone/>
            </a:pPr>
            <a:r>
              <a:rPr lang="pt-BR" sz="2400" b="1" u="sng" dirty="0">
                <a:solidFill>
                  <a:schemeClr val="bg1"/>
                </a:solidFill>
                <a:cs typeface="Calibri (Body)"/>
              </a:rPr>
              <a:t>ASPECTOS QUE PODEM SER MELHORADOS</a:t>
            </a:r>
            <a:r>
              <a:rPr lang="pt-BR" sz="2400" b="1" dirty="0">
                <a:solidFill>
                  <a:schemeClr val="bg1"/>
                </a:solidFill>
                <a:cs typeface="Calibri (Body)"/>
              </a:rPr>
              <a:t> </a:t>
            </a:r>
          </a:p>
          <a:p>
            <a:pPr algn="just">
              <a:buFont typeface="Arial"/>
              <a:buNone/>
            </a:pPr>
            <a:endParaRPr lang="pt-BR" sz="2400" b="1" dirty="0">
              <a:solidFill>
                <a:schemeClr val="bg1"/>
              </a:solidFill>
              <a:cs typeface="Calibri (Body)"/>
            </a:endParaRPr>
          </a:p>
          <a:p>
            <a:pPr>
              <a:buFont typeface="Arial" panose="020B0604020202020204" pitchFamily="34" charset="0"/>
              <a:buAutoNum type="alphaLcParenR"/>
            </a:pPr>
            <a:r>
              <a:rPr lang="pt-BR" altLang="pt-BR" sz="2400" dirty="0">
                <a:solidFill>
                  <a:srgbClr val="FF0000"/>
                </a:solidFill>
              </a:rPr>
              <a:t>Relatar as oportunidades de melhorias identificadas (se houver)</a:t>
            </a:r>
          </a:p>
          <a:p>
            <a:pPr>
              <a:buFont typeface="Arial" panose="020B0604020202020204" pitchFamily="34" charset="0"/>
              <a:buAutoNum type="alphaLcParenR"/>
            </a:pPr>
            <a:r>
              <a:rPr lang="pt-BR" altLang="pt-BR" sz="2400" dirty="0">
                <a:solidFill>
                  <a:srgbClr val="FF0000"/>
                </a:solidFill>
              </a:rPr>
              <a:t>....</a:t>
            </a:r>
          </a:p>
          <a:p>
            <a:pPr>
              <a:buFont typeface="Arial" panose="020B0604020202020204" pitchFamily="34" charset="0"/>
              <a:buAutoNum type="alphaLcParenR"/>
            </a:pPr>
            <a:r>
              <a:rPr lang="pt-BR" altLang="pt-BR" sz="2400" dirty="0">
                <a:solidFill>
                  <a:srgbClr val="FF0000"/>
                </a:solidFill>
              </a:rPr>
              <a:t>...</a:t>
            </a:r>
          </a:p>
          <a:p>
            <a:pPr marL="0" indent="0" algn="just">
              <a:buNone/>
            </a:pPr>
            <a:endParaRPr lang="pt-BR" sz="2400" b="1" dirty="0">
              <a:solidFill>
                <a:srgbClr val="FF0000"/>
              </a:solidFill>
              <a:cs typeface="Calibri (Body)"/>
            </a:endParaRP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452FB2F4-48D2-4002-5164-367A8D0613A8}"/>
              </a:ext>
            </a:extLst>
          </p:cNvPr>
          <p:cNvSpPr/>
          <p:nvPr/>
        </p:nvSpPr>
        <p:spPr>
          <a:xfrm>
            <a:off x="304800" y="128611"/>
            <a:ext cx="8839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solidFill>
                  <a:schemeClr val="bg1"/>
                </a:solidFill>
              </a:rPr>
              <a:t>RESULTADO DE AUDITORIA</a:t>
            </a:r>
          </a:p>
        </p:txBody>
      </p:sp>
    </p:spTree>
    <p:extLst>
      <p:ext uri="{BB962C8B-B14F-4D97-AF65-F5344CB8AC3E}">
        <p14:creationId xmlns:p14="http://schemas.microsoft.com/office/powerpoint/2010/main" val="20363045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E0CDE5C8-AD93-507C-5F3D-E73F7825B45D}"/>
              </a:ext>
            </a:extLst>
          </p:cNvPr>
          <p:cNvSpPr txBox="1">
            <a:spLocks/>
          </p:cNvSpPr>
          <p:nvPr/>
        </p:nvSpPr>
        <p:spPr>
          <a:xfrm>
            <a:off x="725500" y="1340768"/>
            <a:ext cx="7662924" cy="5181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Arial"/>
              <a:buNone/>
            </a:pPr>
            <a:r>
              <a:rPr lang="pt-BR" sz="2400" b="1" u="sng" dirty="0">
                <a:solidFill>
                  <a:schemeClr val="bg1"/>
                </a:solidFill>
                <a:cs typeface="Calibri (Body)"/>
              </a:rPr>
              <a:t>PONTOS DE ATENÇÃO</a:t>
            </a:r>
            <a:endParaRPr lang="pt-BR" sz="2400" b="1" dirty="0">
              <a:solidFill>
                <a:schemeClr val="bg1"/>
              </a:solidFill>
              <a:cs typeface="Calibri (Body)"/>
            </a:endParaRPr>
          </a:p>
          <a:p>
            <a:pPr algn="just">
              <a:buFont typeface="Arial"/>
              <a:buNone/>
            </a:pPr>
            <a:endParaRPr lang="pt-BR" sz="2400" b="1" dirty="0">
              <a:solidFill>
                <a:schemeClr val="bg1"/>
              </a:solidFill>
              <a:cs typeface="Calibri (Body)"/>
            </a:endParaRPr>
          </a:p>
          <a:p>
            <a:pPr>
              <a:buFont typeface="Arial" panose="020B0604020202020204" pitchFamily="34" charset="0"/>
              <a:buAutoNum type="alphaLcParenR"/>
            </a:pPr>
            <a:r>
              <a:rPr lang="pt-BR" altLang="pt-BR" sz="2400" dirty="0">
                <a:solidFill>
                  <a:srgbClr val="FF0000"/>
                </a:solidFill>
              </a:rPr>
              <a:t>Listar os pontos de atenção identificados (se houver)</a:t>
            </a:r>
          </a:p>
          <a:p>
            <a:pPr>
              <a:buFont typeface="Arial" panose="020B0604020202020204" pitchFamily="34" charset="0"/>
              <a:buAutoNum type="alphaLcParenR"/>
            </a:pPr>
            <a:r>
              <a:rPr lang="pt-BR" altLang="pt-BR" sz="2400" dirty="0">
                <a:solidFill>
                  <a:srgbClr val="FF0000"/>
                </a:solidFill>
              </a:rPr>
              <a:t>....</a:t>
            </a:r>
          </a:p>
          <a:p>
            <a:pPr>
              <a:buFont typeface="Arial" panose="020B0604020202020204" pitchFamily="34" charset="0"/>
              <a:buAutoNum type="alphaLcParenR"/>
            </a:pPr>
            <a:r>
              <a:rPr lang="pt-BR" altLang="pt-BR" sz="2400" dirty="0">
                <a:solidFill>
                  <a:srgbClr val="FF0000"/>
                </a:solidFill>
              </a:rPr>
              <a:t>...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B5B93D84-F5B0-2AC4-BBA2-DF4304DBC7B6}"/>
              </a:ext>
            </a:extLst>
          </p:cNvPr>
          <p:cNvSpPr/>
          <p:nvPr/>
        </p:nvSpPr>
        <p:spPr>
          <a:xfrm>
            <a:off x="304800" y="128611"/>
            <a:ext cx="8839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solidFill>
                  <a:schemeClr val="bg1"/>
                </a:solidFill>
              </a:rPr>
              <a:t>RESULTADO DE AUDITORIA</a:t>
            </a:r>
          </a:p>
        </p:txBody>
      </p:sp>
    </p:spTree>
    <p:extLst>
      <p:ext uri="{BB962C8B-B14F-4D97-AF65-F5344CB8AC3E}">
        <p14:creationId xmlns:p14="http://schemas.microsoft.com/office/powerpoint/2010/main" val="16877043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>
            <a:extLst>
              <a:ext uri="{FF2B5EF4-FFF2-40B4-BE49-F238E27FC236}">
                <a16:creationId xmlns:a16="http://schemas.microsoft.com/office/drawing/2014/main" id="{7852F0CD-9EFB-EAD1-2951-D365DFD586A8}"/>
              </a:ext>
            </a:extLst>
          </p:cNvPr>
          <p:cNvSpPr/>
          <p:nvPr/>
        </p:nvSpPr>
        <p:spPr>
          <a:xfrm>
            <a:off x="304800" y="128611"/>
            <a:ext cx="8839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solidFill>
                  <a:schemeClr val="bg1"/>
                </a:solidFill>
              </a:rPr>
              <a:t>RESULTADO DE AUDITORIA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29A3E24-3A9A-AA8A-9660-A6EAE1D0A595}"/>
              </a:ext>
            </a:extLst>
          </p:cNvPr>
          <p:cNvSpPr txBox="1">
            <a:spLocks/>
          </p:cNvSpPr>
          <p:nvPr/>
        </p:nvSpPr>
        <p:spPr>
          <a:xfrm>
            <a:off x="725500" y="1340768"/>
            <a:ext cx="7662924" cy="5232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Arial"/>
              <a:buNone/>
            </a:pPr>
            <a:r>
              <a:rPr lang="pt-BR" sz="2400" b="1" u="sng" dirty="0">
                <a:solidFill>
                  <a:schemeClr val="bg1"/>
                </a:solidFill>
                <a:cs typeface="Calibri (Body)"/>
              </a:rPr>
              <a:t>NÃO CONFORMIDADES (NC)</a:t>
            </a:r>
            <a:endParaRPr lang="pt-BR" sz="2400" b="1" dirty="0">
              <a:solidFill>
                <a:schemeClr val="bg1"/>
              </a:solidFill>
              <a:cs typeface="Calibri (Body)"/>
            </a:endParaRPr>
          </a:p>
          <a:p>
            <a:pPr algn="just">
              <a:buFont typeface="Arial"/>
              <a:buNone/>
            </a:pPr>
            <a:endParaRPr lang="pt-BR" sz="2400" b="1" dirty="0">
              <a:solidFill>
                <a:schemeClr val="bg1"/>
              </a:solidFill>
              <a:cs typeface="Calibri (Body)"/>
            </a:endParaRPr>
          </a:p>
          <a:p>
            <a:pPr algn="just">
              <a:buFont typeface="Arial"/>
              <a:buNone/>
            </a:pPr>
            <a:endParaRPr lang="pt-BR" sz="2400" b="1" dirty="0">
              <a:solidFill>
                <a:schemeClr val="bg1"/>
              </a:solidFill>
              <a:cs typeface="Calibri (Body)"/>
            </a:endParaRPr>
          </a:p>
        </p:txBody>
      </p:sp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1228834A-A838-2772-E927-307F3E6FF0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3988604"/>
              </p:ext>
            </p:extLst>
          </p:nvPr>
        </p:nvGraphicFramePr>
        <p:xfrm>
          <a:off x="481782" y="2132856"/>
          <a:ext cx="8173218" cy="358615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86525">
                  <a:extLst>
                    <a:ext uri="{9D8B030D-6E8A-4147-A177-3AD203B41FA5}">
                      <a16:colId xmlns:a16="http://schemas.microsoft.com/office/drawing/2014/main" val="3886009066"/>
                    </a:ext>
                  </a:extLst>
                </a:gridCol>
                <a:gridCol w="4955831">
                  <a:extLst>
                    <a:ext uri="{9D8B030D-6E8A-4147-A177-3AD203B41FA5}">
                      <a16:colId xmlns:a16="http://schemas.microsoft.com/office/drawing/2014/main" val="3191919201"/>
                    </a:ext>
                  </a:extLst>
                </a:gridCol>
                <a:gridCol w="1930862">
                  <a:extLst>
                    <a:ext uri="{9D8B030D-6E8A-4147-A177-3AD203B41FA5}">
                      <a16:colId xmlns:a16="http://schemas.microsoft.com/office/drawing/2014/main" val="2435278394"/>
                    </a:ext>
                  </a:extLst>
                </a:gridCol>
              </a:tblGrid>
              <a:tr h="84295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t-BR" sz="20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Número</a:t>
                      </a:r>
                      <a:endParaRPr lang="pt-BR" sz="2000" dirty="0">
                        <a:solidFill>
                          <a:srgbClr val="000000"/>
                        </a:solidFill>
                        <a:effectLst/>
                        <a:latin typeface="sans serif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3366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t-BR" sz="20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Descrição da NC</a:t>
                      </a:r>
                      <a:endParaRPr lang="pt-BR" sz="2000" dirty="0">
                        <a:solidFill>
                          <a:srgbClr val="000000"/>
                        </a:solidFill>
                        <a:effectLst/>
                        <a:latin typeface="sans serif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3366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Quantidade de Evidências</a:t>
                      </a:r>
                      <a:endParaRPr lang="pt-BR" sz="2000" dirty="0">
                        <a:solidFill>
                          <a:srgbClr val="000000"/>
                        </a:solidFill>
                        <a:effectLst/>
                        <a:latin typeface="sans serif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336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4618816"/>
                  </a:ext>
                </a:extLst>
              </a:tr>
              <a:tr h="29969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000" b="0" dirty="0">
                          <a:effectLst/>
                        </a:rPr>
                        <a:t>1</a:t>
                      </a:r>
                      <a:endParaRPr lang="pt-BR" sz="2000" b="0" dirty="0">
                        <a:solidFill>
                          <a:srgbClr val="000000"/>
                        </a:solidFill>
                        <a:effectLst/>
                        <a:latin typeface="sans serif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3366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pt-BR" sz="2000" b="0" dirty="0">
                        <a:solidFill>
                          <a:srgbClr val="000000"/>
                        </a:solidFill>
                        <a:effectLst/>
                        <a:latin typeface="sans serif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C2E6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pt-BR" sz="2000" b="0" dirty="0">
                        <a:solidFill>
                          <a:srgbClr val="000000"/>
                        </a:solidFill>
                        <a:effectLst/>
                        <a:latin typeface="sans serif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C2E6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4741686"/>
                  </a:ext>
                </a:extLst>
              </a:tr>
              <a:tr h="29969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000" b="0" dirty="0">
                          <a:effectLst/>
                        </a:rPr>
                        <a:t>2</a:t>
                      </a:r>
                      <a:endParaRPr lang="pt-BR" sz="2000" b="0" dirty="0">
                        <a:solidFill>
                          <a:srgbClr val="000000"/>
                        </a:solidFill>
                        <a:effectLst/>
                        <a:latin typeface="sans serif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3366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pt-BR" sz="2000" b="0" dirty="0">
                        <a:solidFill>
                          <a:srgbClr val="000000"/>
                        </a:solidFill>
                        <a:effectLst/>
                        <a:latin typeface="sans serif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pt-BR" sz="2000" b="0" dirty="0">
                        <a:solidFill>
                          <a:srgbClr val="000000"/>
                        </a:solidFill>
                        <a:effectLst/>
                        <a:latin typeface="sans serif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92933126"/>
                  </a:ext>
                </a:extLst>
              </a:tr>
              <a:tr h="29969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000" b="0" dirty="0">
                          <a:effectLst/>
                        </a:rPr>
                        <a:t>3</a:t>
                      </a:r>
                      <a:endParaRPr lang="pt-BR" sz="2000" b="0" dirty="0">
                        <a:solidFill>
                          <a:srgbClr val="000000"/>
                        </a:solidFill>
                        <a:effectLst/>
                        <a:latin typeface="sans serif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3366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pt-BR" sz="2000" b="0" dirty="0">
                        <a:solidFill>
                          <a:srgbClr val="000000"/>
                        </a:solidFill>
                        <a:effectLst/>
                        <a:latin typeface="sans serif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C2E6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pt-BR" sz="2000" b="0" dirty="0">
                        <a:solidFill>
                          <a:srgbClr val="000000"/>
                        </a:solidFill>
                        <a:effectLst/>
                        <a:latin typeface="sans serif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C2E6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7626543"/>
                  </a:ext>
                </a:extLst>
              </a:tr>
              <a:tr h="29969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000" b="0" dirty="0">
                          <a:effectLst/>
                        </a:rPr>
                        <a:t>4</a:t>
                      </a:r>
                      <a:endParaRPr lang="pt-BR" sz="2000" b="0" dirty="0">
                        <a:solidFill>
                          <a:srgbClr val="000000"/>
                        </a:solidFill>
                        <a:effectLst/>
                        <a:latin typeface="sans serif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3366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pt-BR" sz="2000" b="0" dirty="0">
                        <a:solidFill>
                          <a:srgbClr val="000000"/>
                        </a:solidFill>
                        <a:effectLst/>
                        <a:latin typeface="sans serif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pt-BR" sz="2000" b="0" dirty="0">
                        <a:solidFill>
                          <a:srgbClr val="000000"/>
                        </a:solidFill>
                        <a:effectLst/>
                        <a:latin typeface="sans serif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27720759"/>
                  </a:ext>
                </a:extLst>
              </a:tr>
              <a:tr h="29969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000" b="0" dirty="0">
                          <a:effectLst/>
                        </a:rPr>
                        <a:t>5</a:t>
                      </a:r>
                      <a:endParaRPr lang="pt-BR" sz="2000" b="0" dirty="0">
                        <a:solidFill>
                          <a:srgbClr val="000000"/>
                        </a:solidFill>
                        <a:effectLst/>
                        <a:latin typeface="sans serif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3366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pt-BR" sz="2000" b="0" dirty="0">
                        <a:solidFill>
                          <a:srgbClr val="000000"/>
                        </a:solidFill>
                        <a:effectLst/>
                        <a:latin typeface="sans serif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C2E6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2000" b="0" dirty="0">
                          <a:effectLst/>
                        </a:rPr>
                        <a:t> </a:t>
                      </a:r>
                      <a:endParaRPr lang="pt-BR" sz="2000" b="0" dirty="0">
                        <a:solidFill>
                          <a:srgbClr val="000000"/>
                        </a:solidFill>
                        <a:effectLst/>
                        <a:latin typeface="sans serif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C2E6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6851806"/>
                  </a:ext>
                </a:extLst>
              </a:tr>
              <a:tr h="29969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000" b="0" dirty="0">
                          <a:effectLst/>
                        </a:rPr>
                        <a:t>6</a:t>
                      </a:r>
                      <a:endParaRPr lang="pt-BR" sz="2000" b="0" dirty="0">
                        <a:solidFill>
                          <a:srgbClr val="000000"/>
                        </a:solidFill>
                        <a:effectLst/>
                        <a:latin typeface="sans serif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3366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pt-BR" sz="2000" b="0" dirty="0">
                        <a:solidFill>
                          <a:srgbClr val="000000"/>
                        </a:solidFill>
                        <a:effectLst/>
                        <a:latin typeface="sans serif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2000" b="0">
                          <a:effectLst/>
                        </a:rPr>
                        <a:t> </a:t>
                      </a:r>
                      <a:endParaRPr lang="pt-BR" sz="2000" b="0">
                        <a:solidFill>
                          <a:srgbClr val="000000"/>
                        </a:solidFill>
                        <a:effectLst/>
                        <a:latin typeface="sans serif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99593227"/>
                  </a:ext>
                </a:extLst>
              </a:tr>
              <a:tr h="29969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000" b="0" dirty="0">
                          <a:effectLst/>
                        </a:rPr>
                        <a:t>7</a:t>
                      </a:r>
                      <a:endParaRPr lang="pt-BR" sz="2000" b="0" dirty="0">
                        <a:solidFill>
                          <a:srgbClr val="000000"/>
                        </a:solidFill>
                        <a:effectLst/>
                        <a:latin typeface="sans serif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3366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pt-BR" sz="2000" b="0" dirty="0">
                        <a:solidFill>
                          <a:srgbClr val="000000"/>
                        </a:solidFill>
                        <a:effectLst/>
                        <a:latin typeface="sans serif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C2E6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2000" b="0" dirty="0">
                          <a:effectLst/>
                        </a:rPr>
                        <a:t> </a:t>
                      </a:r>
                      <a:endParaRPr lang="pt-BR" sz="2000" b="0" dirty="0">
                        <a:solidFill>
                          <a:srgbClr val="000000"/>
                        </a:solidFill>
                        <a:effectLst/>
                        <a:latin typeface="sans serif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C2E6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2946618"/>
                  </a:ext>
                </a:extLst>
              </a:tr>
              <a:tr h="29969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000" b="0" dirty="0">
                          <a:effectLst/>
                        </a:rPr>
                        <a:t>8</a:t>
                      </a:r>
                      <a:endParaRPr lang="pt-BR" sz="2000" b="0" dirty="0">
                        <a:solidFill>
                          <a:srgbClr val="000000"/>
                        </a:solidFill>
                        <a:effectLst/>
                        <a:latin typeface="sans serif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3366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pt-BR" sz="2000" b="0" dirty="0">
                        <a:solidFill>
                          <a:srgbClr val="000000"/>
                        </a:solidFill>
                        <a:effectLst/>
                        <a:latin typeface="sans serif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2000" b="0" dirty="0">
                          <a:effectLst/>
                        </a:rPr>
                        <a:t> </a:t>
                      </a:r>
                      <a:endParaRPr lang="pt-BR" sz="2000" b="0" dirty="0">
                        <a:solidFill>
                          <a:srgbClr val="000000"/>
                        </a:solidFill>
                        <a:effectLst/>
                        <a:latin typeface="sans serif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16086923"/>
                  </a:ext>
                </a:extLst>
              </a:tr>
              <a:tr h="29969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000" b="0" dirty="0">
                          <a:effectLst/>
                        </a:rPr>
                        <a:t>9</a:t>
                      </a:r>
                      <a:endParaRPr lang="pt-BR" sz="2000" b="0" dirty="0">
                        <a:solidFill>
                          <a:srgbClr val="000000"/>
                        </a:solidFill>
                        <a:effectLst/>
                        <a:latin typeface="sans serif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3366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pt-BR" sz="2000" b="0" dirty="0">
                        <a:solidFill>
                          <a:srgbClr val="000000"/>
                        </a:solidFill>
                        <a:effectLst/>
                        <a:latin typeface="sans serif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C2E6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2000" b="0" dirty="0">
                          <a:effectLst/>
                        </a:rPr>
                        <a:t> </a:t>
                      </a:r>
                      <a:endParaRPr lang="pt-BR" sz="2000" b="0" dirty="0">
                        <a:solidFill>
                          <a:srgbClr val="000000"/>
                        </a:solidFill>
                        <a:effectLst/>
                        <a:latin typeface="sans serif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C2E6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95972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934274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>
            <a:extLst>
              <a:ext uri="{FF2B5EF4-FFF2-40B4-BE49-F238E27FC236}">
                <a16:creationId xmlns:a16="http://schemas.microsoft.com/office/drawing/2014/main" id="{ABA76787-F26E-78E3-7217-6EAB572BD785}"/>
              </a:ext>
            </a:extLst>
          </p:cNvPr>
          <p:cNvSpPr/>
          <p:nvPr/>
        </p:nvSpPr>
        <p:spPr>
          <a:xfrm>
            <a:off x="304800" y="128611"/>
            <a:ext cx="8839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solidFill>
                  <a:schemeClr val="bg1"/>
                </a:solidFill>
              </a:rPr>
              <a:t>RESULTADO DE AUDITORIA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B4024E3-6E3D-BB15-E183-445EC8893A93}"/>
              </a:ext>
            </a:extLst>
          </p:cNvPr>
          <p:cNvSpPr txBox="1">
            <a:spLocks/>
          </p:cNvSpPr>
          <p:nvPr/>
        </p:nvSpPr>
        <p:spPr>
          <a:xfrm>
            <a:off x="725500" y="1340768"/>
            <a:ext cx="7662924" cy="5181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Arial"/>
              <a:buNone/>
            </a:pPr>
            <a:r>
              <a:rPr lang="pt-BR" sz="2400" b="1" u="sng" dirty="0">
                <a:solidFill>
                  <a:schemeClr val="bg1"/>
                </a:solidFill>
                <a:cs typeface="Calibri (Body)"/>
              </a:rPr>
              <a:t>NÃO CONFORMIDADES MENORES</a:t>
            </a:r>
            <a:endParaRPr lang="pt-BR" sz="2400" b="1" dirty="0">
              <a:solidFill>
                <a:schemeClr val="bg1"/>
              </a:solidFill>
              <a:cs typeface="Calibri (Body)"/>
            </a:endParaRPr>
          </a:p>
          <a:p>
            <a:pPr algn="just">
              <a:buFont typeface="Arial"/>
              <a:buNone/>
            </a:pPr>
            <a:endParaRPr lang="pt-BR" sz="2400" b="1" dirty="0">
              <a:solidFill>
                <a:schemeClr val="bg1"/>
              </a:solidFill>
              <a:cs typeface="Calibri (Body)"/>
            </a:endParaRPr>
          </a:p>
          <a:p>
            <a:pPr algn="just">
              <a:buFont typeface="Arial" panose="020B0604020202020204" pitchFamily="34" charset="0"/>
              <a:buAutoNum type="alphaLcParenR"/>
            </a:pPr>
            <a:r>
              <a:rPr lang="pt-BR" altLang="pt-BR" sz="2400" dirty="0">
                <a:solidFill>
                  <a:srgbClr val="FF0000"/>
                </a:solidFill>
              </a:rPr>
              <a:t>Citar o número total de não conformidades menores;</a:t>
            </a:r>
          </a:p>
          <a:p>
            <a:pPr algn="just">
              <a:buFont typeface="Arial" panose="020B0604020202020204" pitchFamily="34" charset="0"/>
              <a:buAutoNum type="alphaLcParenR"/>
            </a:pPr>
            <a:r>
              <a:rPr lang="pt-BR" altLang="pt-BR" sz="2400" dirty="0">
                <a:solidFill>
                  <a:srgbClr val="FF0000"/>
                </a:solidFill>
              </a:rPr>
              <a:t>Citar os processos onde foram registradas as não conformidades; e</a:t>
            </a:r>
          </a:p>
          <a:p>
            <a:pPr algn="just">
              <a:buFont typeface="Arial" panose="020B0604020202020204" pitchFamily="34" charset="0"/>
              <a:buAutoNum type="alphaLcParenR"/>
            </a:pPr>
            <a:r>
              <a:rPr lang="pt-BR" altLang="pt-BR" sz="2400" dirty="0">
                <a:solidFill>
                  <a:srgbClr val="FF0000"/>
                </a:solidFill>
              </a:rPr>
              <a:t>Citar os requisitos das não conformidades.</a:t>
            </a:r>
          </a:p>
        </p:txBody>
      </p:sp>
    </p:spTree>
    <p:extLst>
      <p:ext uri="{BB962C8B-B14F-4D97-AF65-F5344CB8AC3E}">
        <p14:creationId xmlns:p14="http://schemas.microsoft.com/office/powerpoint/2010/main" val="13015445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2E3440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2077</TotalTime>
  <Words>546</Words>
  <Application>Microsoft Office PowerPoint</Application>
  <PresentationFormat>Apresentação na tela (4:3)</PresentationFormat>
  <Paragraphs>90</Paragraphs>
  <Slides>17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17</vt:i4>
      </vt:variant>
    </vt:vector>
  </HeadingPairs>
  <TitlesOfParts>
    <vt:vector size="23" baseType="lpstr">
      <vt:lpstr>Arial</vt:lpstr>
      <vt:lpstr>Calibri</vt:lpstr>
      <vt:lpstr>sans serif</vt:lpstr>
      <vt:lpstr>Times New Roman</vt:lpstr>
      <vt:lpstr>Wingdings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Aline</dc:creator>
  <cp:lastModifiedBy>1S Lidiane (SDAD)</cp:lastModifiedBy>
  <cp:revision>142</cp:revision>
  <dcterms:created xsi:type="dcterms:W3CDTF">2022-06-28T13:29:39Z</dcterms:created>
  <dcterms:modified xsi:type="dcterms:W3CDTF">2023-06-07T14:02:23Z</dcterms:modified>
</cp:coreProperties>
</file>