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1" r:id="rId2"/>
    <p:sldId id="285" r:id="rId3"/>
    <p:sldId id="286" r:id="rId4"/>
    <p:sldId id="287" r:id="rId5"/>
    <p:sldId id="288" r:id="rId6"/>
    <p:sldId id="289" r:id="rId7"/>
    <p:sldId id="290" r:id="rId8"/>
    <p:sldId id="273" r:id="rId9"/>
    <p:sldId id="275" r:id="rId10"/>
    <p:sldId id="277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4" r:id="rId19"/>
    <p:sldId id="284" r:id="rId20"/>
    <p:sldId id="267" r:id="rId21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440"/>
    <a:srgbClr val="0080B9"/>
    <a:srgbClr val="D9D9D9"/>
    <a:srgbClr val="DCDCDC"/>
    <a:srgbClr val="07264F"/>
    <a:srgbClr val="0033A0"/>
    <a:srgbClr val="64FFFF"/>
    <a:srgbClr val="DDDDDC"/>
    <a:srgbClr val="122448"/>
    <a:srgbClr val="0A3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0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9D699-AB79-054D-A4FC-F37437405FAC}" type="datetimeFigureOut">
              <a:rPr lang="pt-BR" smtClean="0"/>
              <a:pPr/>
              <a:t>07/06/2023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D6655-0BEA-9642-A604-41FB6EBFA4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8AB0-5BF1-294E-9495-B8E2CC536FCA}" type="datetimeFigureOut">
              <a:rPr lang="pt-BR" smtClean="0"/>
              <a:pPr/>
              <a:t>07/06/2023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A59-C33E-B24F-950E-8CEC8BF0CC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-4420" y="0"/>
            <a:ext cx="9148420" cy="6858000"/>
          </a:xfrm>
          <a:prstGeom prst="rect">
            <a:avLst/>
          </a:prstGeom>
          <a:solidFill>
            <a:srgbClr val="1224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 descr="Base_gra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" y="6318756"/>
            <a:ext cx="9135161" cy="5389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19" y="0"/>
            <a:ext cx="9139581" cy="691914"/>
          </a:xfrm>
          <a:prstGeom prst="rect">
            <a:avLst/>
          </a:prstGeom>
          <a:solidFill>
            <a:srgbClr val="122448">
              <a:alpha val="80000"/>
            </a:srgbClr>
          </a:solidFill>
          <a:ln>
            <a:noFill/>
          </a:ln>
          <a:effectLst>
            <a:outerShdw blurRad="40000" dist="1905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o_grafism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6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5181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Auditoria Interna da Qualidade 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Reunião de Abertura</a:t>
            </a:r>
          </a:p>
          <a:p>
            <a:r>
              <a:rPr lang="pt-BR" sz="2000" b="1" dirty="0">
                <a:solidFill>
                  <a:srgbClr val="8EB4E3"/>
                </a:solidFill>
              </a:rPr>
              <a:t>ORGANIZAÇÃO AUDITADA: </a:t>
            </a:r>
            <a:r>
              <a:rPr lang="pt-BR" sz="2000" b="1" dirty="0">
                <a:solidFill>
                  <a:srgbClr val="FF0000"/>
                </a:solidFill>
              </a:rPr>
              <a:t>XX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88CB47-103C-8E0B-8E09-4E2CD84B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23825"/>
            <a:ext cx="93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</a:rPr>
              <a:t>Versão 03</a:t>
            </a:r>
          </a:p>
          <a:p>
            <a:r>
              <a:rPr lang="pt-BR" altLang="pt-BR" sz="1200" dirty="0">
                <a:solidFill>
                  <a:schemeClr val="bg1"/>
                </a:solidFill>
              </a:rPr>
              <a:t>07/06/2023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9193C59-0736-737D-5E0D-3378C77B22A2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PLANEJAMENTO DAS ATIVIDADES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4C0BE00-B531-1331-8518-433F00D12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47633"/>
              </p:ext>
            </p:extLst>
          </p:nvPr>
        </p:nvGraphicFramePr>
        <p:xfrm>
          <a:off x="630734" y="1700808"/>
          <a:ext cx="7882532" cy="227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DIA/MÊS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HORA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RESPONSÁVEL</a:t>
                      </a:r>
                    </a:p>
                  </a:txBody>
                  <a:tcPr marL="91444" marR="91444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28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292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4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84236-6C6C-175B-0338-FF9634CC1BAA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Programa Anual de Auditoria Interna – DECEA;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Plano de Auditoria Interna – Auditor Líder;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Registro de Presença – Auditores e Organização Auditada (OA);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Ficha de Controle de Entrevistados – Auditores;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Relatório Final de Auditoria Interna – Auditor Líder;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Ficha de Não Conformidade (FNC) – Auditores e OA;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Ficha de Crítica de Auditoria – OA.</a:t>
            </a:r>
          </a:p>
          <a:p>
            <a:pPr algn="just">
              <a:buFont typeface="Arial"/>
              <a:buNone/>
            </a:pPr>
            <a:endParaRPr lang="pt-BR" sz="22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r>
              <a:rPr lang="pt-BR" sz="2200" b="1" dirty="0">
                <a:solidFill>
                  <a:schemeClr val="bg1"/>
                </a:solidFill>
                <a:cs typeface="Calibri (Body)"/>
              </a:rPr>
              <a:t>OBS: Para cada não conformidade deverá ser aberta uma FNC.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F5B34B-C715-F534-8B2D-15AAE34A4917}"/>
              </a:ext>
            </a:extLst>
          </p:cNvPr>
          <p:cNvSpPr/>
          <p:nvPr/>
        </p:nvSpPr>
        <p:spPr>
          <a:xfrm>
            <a:off x="304800" y="14433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FORMULÁRIOS – RESPONSABILIDADE DE PREENCHIMENTO</a:t>
            </a:r>
          </a:p>
        </p:txBody>
      </p:sp>
    </p:spTree>
    <p:extLst>
      <p:ext uri="{BB962C8B-B14F-4D97-AF65-F5344CB8AC3E}">
        <p14:creationId xmlns:p14="http://schemas.microsoft.com/office/powerpoint/2010/main" val="288087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83B580-E459-932E-2661-7EA2E2030400}"/>
              </a:ext>
            </a:extLst>
          </p:cNvPr>
          <p:cNvSpPr txBox="1">
            <a:spLocks/>
          </p:cNvSpPr>
          <p:nvPr/>
        </p:nvSpPr>
        <p:spPr>
          <a:xfrm>
            <a:off x="725500" y="1052736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400" dirty="0">
                <a:solidFill>
                  <a:schemeClr val="bg1"/>
                </a:solidFill>
                <a:cs typeface="Calibri (Body)"/>
              </a:rPr>
              <a:t>		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Devem ser fornecidas todas as evidências que forem solicitadas pelos Auditores (documentos, consultas a registros, realização de simulações </a:t>
            </a:r>
            <a:r>
              <a:rPr lang="pt-BR" sz="2400" b="1" dirty="0" err="1">
                <a:solidFill>
                  <a:schemeClr val="bg1"/>
                </a:solidFill>
                <a:cs typeface="Calibri (Body)"/>
              </a:rPr>
              <a:t>etc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)‏.</a:t>
            </a:r>
          </a:p>
          <a:p>
            <a:pPr>
              <a:buFont typeface="Arial"/>
              <a:buNone/>
            </a:pPr>
            <a:endParaRPr lang="pt-BR" sz="2400" dirty="0">
              <a:solidFill>
                <a:schemeClr val="bg1"/>
              </a:solidFill>
              <a:cs typeface="Calibri (Body)"/>
            </a:endParaRPr>
          </a:p>
          <a:p>
            <a:pPr algn="ctr">
              <a:buFont typeface="Arial"/>
              <a:buNone/>
            </a:pPr>
            <a:r>
              <a:rPr lang="pt-BR" sz="2400" u="sng" dirty="0">
                <a:solidFill>
                  <a:schemeClr val="bg1"/>
                </a:solidFill>
                <a:cs typeface="Calibri (Body)"/>
              </a:rPr>
              <a:t>MÉTODOS UTILIZADOS PARA COLETAR AS EVIDÊNCIAS</a:t>
            </a:r>
          </a:p>
          <a:p>
            <a:pPr>
              <a:buFont typeface="Arial"/>
              <a:buNone/>
            </a:pPr>
            <a:endParaRPr lang="pt-BR" sz="2400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Observação;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Entrevista; 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Amostragem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1E87F5-053E-72B0-B638-406C0D5377EF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</p:spTree>
    <p:extLst>
      <p:ext uri="{BB962C8B-B14F-4D97-AF65-F5344CB8AC3E}">
        <p14:creationId xmlns:p14="http://schemas.microsoft.com/office/powerpoint/2010/main" val="21662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338319-2E4C-6D50-235B-290D068E6D3C}"/>
              </a:ext>
            </a:extLst>
          </p:cNvPr>
          <p:cNvSpPr txBox="1">
            <a:spLocks/>
          </p:cNvSpPr>
          <p:nvPr/>
        </p:nvSpPr>
        <p:spPr>
          <a:xfrm>
            <a:off x="688852" y="1124744"/>
            <a:ext cx="7713175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O auditor busca evidências objetivas de conformidade com a norma ISO 9001:2015.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marL="0" indent="0"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Caso a equipe auditora constate alguma não conformidade, esta será declarada ao representante/contraparte do processo.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32F323-1144-66BB-3A55-3211EC61306F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</p:spTree>
    <p:extLst>
      <p:ext uri="{BB962C8B-B14F-4D97-AF65-F5344CB8AC3E}">
        <p14:creationId xmlns:p14="http://schemas.microsoft.com/office/powerpoint/2010/main" val="53475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3E9627-61BE-60BD-6F42-882E15BA033A}"/>
              </a:ext>
            </a:extLst>
          </p:cNvPr>
          <p:cNvSpPr txBox="1">
            <a:spLocks/>
          </p:cNvSpPr>
          <p:nvPr/>
        </p:nvSpPr>
        <p:spPr>
          <a:xfrm>
            <a:off x="611560" y="1052736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CLASSIFICAÇÃO DA NÃO CONFORMIDADE: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100" b="1" u="sng" dirty="0">
                <a:solidFill>
                  <a:schemeClr val="bg1"/>
                </a:solidFill>
                <a:cs typeface="Calibri (Body)"/>
              </a:rPr>
              <a:t>Categoria 1 (maior)</a:t>
            </a:r>
            <a:r>
              <a:rPr lang="pt-BR" sz="2100" b="1" dirty="0">
                <a:solidFill>
                  <a:schemeClr val="bg1"/>
                </a:solidFill>
                <a:cs typeface="Calibri (Body)"/>
              </a:rPr>
              <a:t>: A ausência ou falta total de funcionamento do sistema em atender a um dos requisitos da norma, o qual não tenha sido documentado e/ou implementado. Um grupo de não conformidades categoria 2 contra um requisito da norma que quando combinado pode representar a falta total do sistema e, portanto, passa a ser considerado uma categoria 1. Uma não conformidade categoria 2 persistente.</a:t>
            </a:r>
          </a:p>
          <a:p>
            <a:pPr algn="just">
              <a:buFont typeface="Arial"/>
              <a:buNone/>
            </a:pPr>
            <a:r>
              <a:rPr lang="pt-BR" sz="2100" b="1" dirty="0">
                <a:solidFill>
                  <a:schemeClr val="bg1"/>
                </a:solidFill>
                <a:cs typeface="Calibri (Body)"/>
              </a:rPr>
              <a:t> </a:t>
            </a:r>
          </a:p>
          <a:p>
            <a:pPr algn="just"/>
            <a:r>
              <a:rPr lang="pt-BR" sz="2100" b="1" u="sng" dirty="0">
                <a:solidFill>
                  <a:schemeClr val="bg1"/>
                </a:solidFill>
                <a:cs typeface="Calibri (Body)"/>
              </a:rPr>
              <a:t>Categoria 2 (menor)</a:t>
            </a:r>
            <a:r>
              <a:rPr lang="pt-BR" sz="2100" b="1" dirty="0">
                <a:solidFill>
                  <a:schemeClr val="bg1"/>
                </a:solidFill>
                <a:cs typeface="Calibri (Body)"/>
              </a:rPr>
              <a:t>: Um lapso isolado de disciplina ou controle de um requisito de sistema da norma, o qual não é crítico para a operação do sistema de gestão.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443486-7C75-3D82-7E71-2F14D1D95077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</p:spTree>
    <p:extLst>
      <p:ext uri="{BB962C8B-B14F-4D97-AF65-F5344CB8AC3E}">
        <p14:creationId xmlns:p14="http://schemas.microsoft.com/office/powerpoint/2010/main" val="420570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D22F4F-4733-1C83-D6E8-B08E103F23FB}"/>
              </a:ext>
            </a:extLst>
          </p:cNvPr>
          <p:cNvSpPr txBox="1">
            <a:spLocks/>
          </p:cNvSpPr>
          <p:nvPr/>
        </p:nvSpPr>
        <p:spPr>
          <a:xfrm>
            <a:off x="725500" y="1343744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	CONFIDENCIALIDADE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	A equipe de auditores assume um compromisso de confidencialidade junto à Organização Auditada.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50E298-4FE3-2489-C4D0-699FC2C856C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</p:spTree>
    <p:extLst>
      <p:ext uri="{BB962C8B-B14F-4D97-AF65-F5344CB8AC3E}">
        <p14:creationId xmlns:p14="http://schemas.microsoft.com/office/powerpoint/2010/main" val="178900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79B9BD-0255-A60A-1AEA-A35C7E4B9C8C}"/>
              </a:ext>
            </a:extLst>
          </p:cNvPr>
          <p:cNvSpPr txBox="1">
            <a:spLocks/>
          </p:cNvSpPr>
          <p:nvPr/>
        </p:nvSpPr>
        <p:spPr>
          <a:xfrm>
            <a:off x="725500" y="1343744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 auditoria se encerra nos seguintes casos:</a:t>
            </a:r>
          </a:p>
          <a:p>
            <a:pPr algn="ctr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Ao final dos trabalhos;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Por manifestação do auditado;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Por impedimento de acesso dos auditores ao local;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Por motivo de força maior.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D28872-CED9-0DB0-3C12-5B09F9EEC598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ASPECTOS FINAIS</a:t>
            </a:r>
          </a:p>
        </p:txBody>
      </p:sp>
    </p:spTree>
    <p:extLst>
      <p:ext uri="{BB962C8B-B14F-4D97-AF65-F5344CB8AC3E}">
        <p14:creationId xmlns:p14="http://schemas.microsoft.com/office/powerpoint/2010/main" val="157198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C26479-15BA-9F46-C080-0822369AA4C9}"/>
              </a:ext>
            </a:extLst>
          </p:cNvPr>
          <p:cNvSpPr txBox="1">
            <a:spLocks/>
          </p:cNvSpPr>
          <p:nvPr/>
        </p:nvSpPr>
        <p:spPr>
          <a:xfrm>
            <a:off x="725500" y="1343744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Apresentação dos Membros da Equipe;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Informações Gerais;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Visão Geral do Processo de Auditoria;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Planejamento das Atividades; 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Formulários – Responsabilidade de Preenchimento; 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Aspectos Finais.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996BBF-65E6-A201-B3C4-CB8F9B643759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ROTEIRO</a:t>
            </a:r>
          </a:p>
        </p:txBody>
      </p:sp>
    </p:spTree>
    <p:extLst>
      <p:ext uri="{BB962C8B-B14F-4D97-AF65-F5344CB8AC3E}">
        <p14:creationId xmlns:p14="http://schemas.microsoft.com/office/powerpoint/2010/main" val="136511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73F9B8-253D-37EA-AF20-F984EF799480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22A87-5F83-A695-C89D-84E2FEBCB08E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Transmitir orientações para a realização da Auditoria Interna no 	Sistema de Gestão da Qualidade </a:t>
            </a:r>
            <a:r>
              <a:rPr lang="pt-BR" sz="2400" b="1" i="1" dirty="0" err="1">
                <a:solidFill>
                  <a:schemeClr val="bg1"/>
                </a:solidFill>
                <a:cs typeface="Calibri (Body)"/>
              </a:rPr>
              <a:t>Multisite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(SGQM) do DECEA.</a:t>
            </a:r>
            <a:endParaRPr lang="pt-BR" sz="2500" b="1" dirty="0">
              <a:solidFill>
                <a:schemeClr val="bg1"/>
              </a:solidFill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6225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DEB279-2FBC-E6B9-B9E8-0BB4095784E5}"/>
              </a:ext>
            </a:extLst>
          </p:cNvPr>
          <p:cNvSpPr txBox="1">
            <a:spLocks/>
          </p:cNvSpPr>
          <p:nvPr/>
        </p:nvSpPr>
        <p:spPr>
          <a:xfrm>
            <a:off x="1259632" y="1412776"/>
            <a:ext cx="6768752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“A organização precisa de UNIDADE para alcançar a QUALIDADE. É através da união de todos os colaboradores, visando objetivos em comum, que uma empresa consegue alcançar grandes resultados.”</a:t>
            </a:r>
          </a:p>
          <a:p>
            <a:pPr marL="0" indent="0" algn="r"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(Autor desconhecido)</a:t>
            </a:r>
            <a:endParaRPr lang="pt-BR" sz="2500" b="1" dirty="0">
              <a:solidFill>
                <a:schemeClr val="bg1"/>
              </a:solidFill>
              <a:cs typeface="Calibri (Body)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3746F3E3-6758-18FA-CAAE-B472702D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094" l="1523" r="98985">
                        <a14:foregroundMark x1="6091" y1="26563" x2="6091" y2="26563"/>
                        <a14:foregroundMark x1="27919" y1="6250" x2="27919" y2="6250"/>
                        <a14:foregroundMark x1="40102" y1="3125" x2="40102" y2="3125"/>
                        <a14:foregroundMark x1="35025" y1="8203" x2="35025" y2="8203"/>
                        <a14:foregroundMark x1="33503" y1="9766" x2="33503" y2="9766"/>
                        <a14:foregroundMark x1="52792" y1="8203" x2="52792" y2="8203"/>
                        <a14:foregroundMark x1="69543" y1="12109" x2="69543" y2="12109"/>
                        <a14:foregroundMark x1="75635" y1="14453" x2="75635" y2="14453"/>
                        <a14:foregroundMark x1="75635" y1="16797" x2="75635" y2="16797"/>
                        <a14:foregroundMark x1="83756" y1="24219" x2="83756" y2="24219"/>
                        <a14:foregroundMark x1="78680" y1="14063" x2="78680" y2="14063"/>
                        <a14:foregroundMark x1="85787" y1="26563" x2="85787" y2="26563"/>
                        <a14:foregroundMark x1="87817" y1="31641" x2="87817" y2="31641"/>
                        <a14:foregroundMark x1="89340" y1="35547" x2="89340" y2="35547"/>
                        <a14:foregroundMark x1="89848" y1="37891" x2="89848" y2="37891"/>
                        <a14:foregroundMark x1="90355" y1="36328" x2="90355" y2="36328"/>
                        <a14:foregroundMark x1="76650" y1="58203" x2="76650" y2="58203"/>
                        <a14:foregroundMark x1="74112" y1="60156" x2="74112" y2="60156"/>
                        <a14:foregroundMark x1="68020" y1="60547" x2="68020" y2="60547"/>
                        <a14:foregroundMark x1="68528" y1="62891" x2="68528" y2="62891"/>
                        <a14:foregroundMark x1="71574" y1="59375" x2="71574" y2="59375"/>
                        <a14:foregroundMark x1="63959" y1="63672" x2="63959" y2="63672"/>
                        <a14:foregroundMark x1="61421" y1="64844" x2="61421" y2="64844"/>
                        <a14:foregroundMark x1="58376" y1="62500" x2="58376" y2="62500"/>
                        <a14:foregroundMark x1="55838" y1="62891" x2="55838" y2="62891"/>
                        <a14:foregroundMark x1="50254" y1="64453" x2="50254" y2="64453"/>
                        <a14:foregroundMark x1="46193" y1="64453" x2="46193" y2="64453"/>
                        <a14:foregroundMark x1="47208" y1="63281" x2="47208" y2="63281"/>
                        <a14:foregroundMark x1="46701" y1="64453" x2="46701" y2="64453"/>
                        <a14:foregroundMark x1="45685" y1="64844" x2="45685" y2="64844"/>
                        <a14:foregroundMark x1="45178" y1="63672" x2="45178" y2="63672"/>
                        <a14:foregroundMark x1="42132" y1="62109" x2="42132" y2="62109"/>
                        <a14:foregroundMark x1="37056" y1="60938" x2="37056" y2="60938"/>
                        <a14:foregroundMark x1="31980" y1="61328" x2="31980" y2="61328"/>
                        <a14:foregroundMark x1="35025" y1="62500" x2="35025" y2="62500"/>
                        <a14:foregroundMark x1="30964" y1="61719" x2="30964" y2="61719"/>
                        <a14:foregroundMark x1="29949" y1="60156" x2="29949" y2="60156"/>
                        <a14:foregroundMark x1="28934" y1="59375" x2="28934" y2="59375"/>
                        <a14:foregroundMark x1="25381" y1="56250" x2="25381" y2="56250"/>
                        <a14:foregroundMark x1="24365" y1="57813" x2="24365" y2="57813"/>
                        <a14:foregroundMark x1="23350" y1="58203" x2="23350" y2="58203"/>
                        <a14:foregroundMark x1="35533" y1="41016" x2="35533" y2="41016"/>
                        <a14:foregroundMark x1="35533" y1="44531" x2="35533" y2="44531"/>
                        <a14:foregroundMark x1="38071" y1="44531" x2="38071" y2="44531"/>
                        <a14:foregroundMark x1="39086" y1="44922" x2="39086" y2="44922"/>
                        <a14:foregroundMark x1="39594" y1="44531" x2="39594" y2="44531"/>
                        <a14:foregroundMark x1="39594" y1="44141" x2="39594" y2="44141"/>
                        <a14:foregroundMark x1="40102" y1="46484" x2="40102" y2="46484"/>
                        <a14:foregroundMark x1="45178" y1="43359" x2="45178" y2="43359"/>
                        <a14:foregroundMark x1="43147" y1="43750" x2="43147" y2="43750"/>
                        <a14:foregroundMark x1="44162" y1="45313" x2="44162" y2="45703"/>
                        <a14:foregroundMark x1="44162" y1="46875" x2="44162" y2="46875"/>
                        <a14:foregroundMark x1="46193" y1="46875" x2="46193" y2="46875"/>
                        <a14:foregroundMark x1="50254" y1="46094" x2="50254" y2="46094"/>
                        <a14:foregroundMark x1="48731" y1="45313" x2="48223" y2="46094"/>
                        <a14:foregroundMark x1="48223" y1="46484" x2="48223" y2="46875"/>
                        <a14:foregroundMark x1="48731" y1="42578" x2="48731" y2="42578"/>
                        <a14:foregroundMark x1="48731" y1="42578" x2="48731" y2="42188"/>
                        <a14:foregroundMark x1="54822" y1="41406" x2="54822" y2="41406"/>
                        <a14:foregroundMark x1="53299" y1="42969" x2="53299" y2="43750"/>
                        <a14:foregroundMark x1="52792" y1="45313" x2="52792" y2="45703"/>
                        <a14:foregroundMark x1="53299" y1="47266" x2="53807" y2="47656"/>
                        <a14:foregroundMark x1="54315" y1="48047" x2="54315" y2="48047"/>
                        <a14:foregroundMark x1="56853" y1="47656" x2="56853" y2="47656"/>
                        <a14:foregroundMark x1="56853" y1="47266" x2="56853" y2="47266"/>
                        <a14:foregroundMark x1="57360" y1="45703" x2="57868" y2="44922"/>
                        <a14:foregroundMark x1="57868" y1="43359" x2="57868" y2="43359"/>
                        <a14:foregroundMark x1="58376" y1="41797" x2="58376" y2="41797"/>
                        <a14:foregroundMark x1="65990" y1="41406" x2="65990" y2="41406"/>
                        <a14:foregroundMark x1="64467" y1="40625" x2="64467" y2="40625"/>
                        <a14:foregroundMark x1="65482" y1="44141" x2="65482" y2="44141"/>
                        <a14:foregroundMark x1="65990" y1="44922" x2="65990" y2="45703"/>
                        <a14:foregroundMark x1="65990" y1="29688" x2="64975" y2="30469"/>
                        <a14:foregroundMark x1="62944" y1="30859" x2="62944" y2="31250"/>
                        <a14:foregroundMark x1="61421" y1="33203" x2="61421" y2="33203"/>
                        <a14:foregroundMark x1="59391" y1="32422" x2="59391" y2="32422"/>
                        <a14:foregroundMark x1="59898" y1="29297" x2="59898" y2="29297"/>
                        <a14:foregroundMark x1="60914" y1="26172" x2="60914" y2="26172"/>
                        <a14:foregroundMark x1="61421" y1="26172" x2="61421" y2="27344"/>
                        <a14:foregroundMark x1="58376" y1="27344" x2="57360" y2="28516"/>
                        <a14:foregroundMark x1="55330" y1="28906" x2="54822" y2="31250"/>
                        <a14:foregroundMark x1="54822" y1="32031" x2="55330" y2="33203"/>
                        <a14:foregroundMark x1="51269" y1="28516" x2="50254" y2="30078"/>
                        <a14:foregroundMark x1="50254" y1="31250" x2="50254" y2="31250"/>
                        <a14:foregroundMark x1="48731" y1="30469" x2="48731" y2="30469"/>
                        <a14:foregroundMark x1="46193" y1="29297" x2="45178" y2="29688"/>
                        <a14:foregroundMark x1="44162" y1="28516" x2="44162" y2="28516"/>
                        <a14:foregroundMark x1="44162" y1="26563" x2="44162" y2="26563"/>
                        <a14:foregroundMark x1="45685" y1="25781" x2="45685" y2="25781"/>
                        <a14:foregroundMark x1="47716" y1="25781" x2="48223" y2="26563"/>
                        <a14:foregroundMark x1="49746" y1="33984" x2="49746" y2="33984"/>
                        <a14:foregroundMark x1="49239" y1="33594" x2="49239" y2="33594"/>
                        <a14:foregroundMark x1="45178" y1="33984" x2="45178" y2="33984"/>
                        <a14:foregroundMark x1="44162" y1="32813" x2="44162" y2="32813"/>
                        <a14:foregroundMark x1="39086" y1="30078" x2="39086" y2="30078"/>
                        <a14:foregroundMark x1="18274" y1="22656" x2="18274" y2="22656"/>
                        <a14:foregroundMark x1="12690" y1="38672" x2="12690" y2="38672"/>
                        <a14:foregroundMark x1="10660" y1="37109" x2="10660" y2="37109"/>
                        <a14:foregroundMark x1="17766" y1="88281" x2="17766" y2="88281"/>
                        <a14:foregroundMark x1="34010" y1="90234" x2="34010" y2="90234"/>
                        <a14:foregroundMark x1="36548" y1="93359" x2="36548" y2="93359"/>
                        <a14:foregroundMark x1="37563" y1="96484" x2="37563" y2="96484"/>
                        <a14:foregroundMark x1="60406" y1="96484" x2="60406" y2="96484"/>
                        <a14:foregroundMark x1="3046" y1="45703" x2="3046" y2="45703"/>
                        <a14:foregroundMark x1="1523" y1="37891" x2="1523" y2="37891"/>
                        <a14:foregroundMark x1="94416" y1="21875" x2="94416" y2="21875"/>
                        <a14:foregroundMark x1="93909" y1="21484" x2="93909" y2="21484"/>
                        <a14:foregroundMark x1="93909" y1="26172" x2="93909" y2="26172"/>
                        <a14:foregroundMark x1="93401" y1="21094" x2="93401" y2="21094"/>
                        <a14:foregroundMark x1="94416" y1="23047" x2="94416" y2="23047"/>
                        <a14:foregroundMark x1="94924" y1="21484" x2="94924" y2="21484"/>
                        <a14:foregroundMark x1="94924" y1="20703" x2="94924" y2="20703"/>
                        <a14:foregroundMark x1="98477" y1="36328" x2="98477" y2="36328"/>
                        <a14:foregroundMark x1="97970" y1="42188" x2="97970" y2="42188"/>
                        <a14:foregroundMark x1="71574" y1="69141" x2="71574" y2="69141"/>
                        <a14:foregroundMark x1="71574" y1="67578" x2="71574" y2="67578"/>
                        <a14:foregroundMark x1="73604" y1="69531" x2="73604" y2="69531"/>
                        <a14:foregroundMark x1="3046" y1="22656" x2="3046" y2="22656"/>
                        <a14:foregroundMark x1="30457" y1="4688" x2="30457" y2="4688"/>
                        <a14:foregroundMark x1="30964" y1="3906" x2="30964" y2="3906"/>
                        <a14:foregroundMark x1="83756" y1="12500" x2="83756" y2="12500"/>
                        <a14:foregroundMark x1="97462" y1="43750" x2="97462" y2="43750"/>
                        <a14:foregroundMark x1="97970" y1="42578" x2="97970" y2="42578"/>
                        <a14:foregroundMark x1="97970" y1="42578" x2="97970" y2="42578"/>
                        <a14:foregroundMark x1="97462" y1="42578" x2="97462" y2="42578"/>
                        <a14:foregroundMark x1="97970" y1="43750" x2="97970" y2="43750"/>
                        <a14:foregroundMark x1="97462" y1="44141" x2="97462" y2="44141"/>
                        <a14:foregroundMark x1="97970" y1="44141" x2="97970" y2="44141"/>
                        <a14:foregroundMark x1="97462" y1="44141" x2="97462" y2="44141"/>
                        <a14:foregroundMark x1="97970" y1="44141" x2="97970" y2="44141"/>
                        <a14:foregroundMark x1="97970" y1="43750" x2="97970" y2="43750"/>
                        <a14:foregroundMark x1="97970" y1="44141" x2="97970" y2="44141"/>
                        <a14:foregroundMark x1="97970" y1="44531" x2="97970" y2="44531"/>
                        <a14:foregroundMark x1="97970" y1="44141" x2="97970" y2="44141"/>
                        <a14:foregroundMark x1="97970" y1="43750" x2="97970" y2="43750"/>
                        <a14:foregroundMark x1="97462" y1="43359" x2="97462" y2="43359"/>
                        <a14:backgroundMark x1="3553" y1="22656" x2="3553" y2="22656"/>
                        <a14:backgroundMark x1="4061" y1="21875" x2="4061" y2="21875"/>
                        <a14:backgroundMark x1="30964" y1="3516" x2="30964" y2="3516"/>
                        <a14:backgroundMark x1="31472" y1="3906" x2="31472" y2="3906"/>
                        <a14:backgroundMark x1="30964" y1="4297" x2="30964" y2="4297"/>
                        <a14:backgroundMark x1="83756" y1="12109" x2="83756" y2="12109"/>
                        <a14:backgroundMark x1="95431" y1="21094" x2="95431" y2="21094"/>
                        <a14:backgroundMark x1="94924" y1="19922" x2="94924" y2="19922"/>
                        <a14:backgroundMark x1="94416" y1="23438" x2="94416" y2="23438"/>
                        <a14:backgroundMark x1="94924" y1="22656" x2="94924" y2="22656"/>
                        <a14:backgroundMark x1="93909" y1="22656" x2="93909" y2="22656"/>
                        <a14:backgroundMark x1="94416" y1="21484" x2="94416" y2="21484"/>
                        <a14:backgroundMark x1="94416" y1="20313" x2="94416" y2="20313"/>
                        <a14:backgroundMark x1="93909" y1="19531" x2="93909" y2="19531"/>
                        <a14:backgroundMark x1="99492" y1="42578" x2="99492" y2="42578"/>
                        <a14:backgroundMark x1="99492" y1="44531" x2="99492" y2="44531"/>
                        <a14:backgroundMark x1="98477" y1="44531" x2="98477" y2="44531"/>
                        <a14:backgroundMark x1="98477" y1="42188" x2="98477" y2="42188"/>
                        <a14:backgroundMark x1="73604" y1="69922" x2="73604" y2="69922"/>
                        <a14:backgroundMark x1="74112" y1="69141" x2="74112" y2="69141"/>
                        <a14:backgroundMark x1="73604" y1="69531" x2="73604" y2="69531"/>
                        <a14:backgroundMark x1="72081" y1="69922" x2="72081" y2="69922"/>
                        <a14:backgroundMark x1="71574" y1="69531" x2="71574" y2="6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1731584" cy="22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7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3A5B49-2282-23E4-2DCA-DEE669C06945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Transmitir orientações para a realização da Auditoria Interna no Sistema de Gestão da Qualidade </a:t>
            </a:r>
            <a:r>
              <a:rPr lang="pt-BR" sz="2400" b="1" i="1" dirty="0" err="1">
                <a:solidFill>
                  <a:schemeClr val="bg1"/>
                </a:solidFill>
                <a:cs typeface="Calibri (Body)"/>
              </a:rPr>
              <a:t>Multisite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(SGQM) do DECEA.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3BA938-739D-4614-271F-724BD3211E8C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58873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0" y="0"/>
            <a:ext cx="9148420" cy="6858000"/>
          </a:xfrm>
          <a:prstGeom prst="rect">
            <a:avLst/>
          </a:prstGeom>
          <a:solidFill>
            <a:srgbClr val="2E34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 descr="Grafismo_inter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" y="5181600"/>
            <a:ext cx="9134336" cy="953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2" y="1336200"/>
            <a:ext cx="9144000" cy="3312000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Ilustra_globo_pequen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218619"/>
            <a:ext cx="956197" cy="882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0" y="641395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cap="all" dirty="0">
                <a:solidFill>
                  <a:schemeClr val="bg1"/>
                </a:solidFill>
              </a:rPr>
              <a:t>www.decea.MIL.br</a:t>
            </a:r>
          </a:p>
        </p:txBody>
      </p:sp>
      <p:pic>
        <p:nvPicPr>
          <p:cNvPr id="10" name="Picture 9" descr="DECEA 160px-(ING)Bran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661804"/>
            <a:ext cx="2797452" cy="621654"/>
          </a:xfrm>
          <a:prstGeom prst="rect">
            <a:avLst/>
          </a:prstGeom>
        </p:spPr>
      </p:pic>
      <p:pic>
        <p:nvPicPr>
          <p:cNvPr id="11" name="Picture 10" descr="GLµDIO_2D_VERTICAL BRANC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242" y="2406192"/>
            <a:ext cx="1142758" cy="1022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7D4F0A-EDE1-90AD-FEF3-2C4AF5CE5E7D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Apresentação dos Membros da Equipe;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Informações Gerais;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Visão Geral do Processo de Auditoria;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Planejamento das Atividades; 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Formulários – Responsabilidade de Preenchimento; 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Aspectos Finais.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71766E-3F9E-F306-0AF1-D03BF0B701D6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ROTEIRO</a:t>
            </a:r>
          </a:p>
        </p:txBody>
      </p:sp>
    </p:spTree>
    <p:extLst>
      <p:ext uri="{BB962C8B-B14F-4D97-AF65-F5344CB8AC3E}">
        <p14:creationId xmlns:p14="http://schemas.microsoft.com/office/powerpoint/2010/main" val="18898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69AFEF-2F92-9C76-FD90-300406675AFD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Auditor Líder: </a:t>
            </a:r>
            <a:r>
              <a:rPr lang="pt-BR" sz="2400" b="1" dirty="0">
                <a:solidFill>
                  <a:srgbClr val="FF0000"/>
                </a:solidFill>
                <a:cs typeface="Calibri (Body)"/>
              </a:rPr>
              <a:t>XX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; e </a:t>
            </a:r>
          </a:p>
          <a:p>
            <a:pPr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Auditor: </a:t>
            </a:r>
            <a:r>
              <a:rPr lang="pt-BR" sz="2400" b="1" dirty="0">
                <a:solidFill>
                  <a:srgbClr val="FF0000"/>
                </a:solidFill>
                <a:cs typeface="Calibri (Body)"/>
              </a:rPr>
              <a:t>XX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E0AE94-3081-DE7F-8543-B4C81737FAD4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APRESENTAÇÃO DA EQUIPE</a:t>
            </a:r>
          </a:p>
        </p:txBody>
      </p:sp>
    </p:spTree>
    <p:extLst>
      <p:ext uri="{BB962C8B-B14F-4D97-AF65-F5344CB8AC3E}">
        <p14:creationId xmlns:p14="http://schemas.microsoft.com/office/powerpoint/2010/main" val="200963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CA4549-5D9E-037F-013A-6C79B9DF005C}"/>
              </a:ext>
            </a:extLst>
          </p:cNvPr>
          <p:cNvSpPr txBox="1">
            <a:spLocks/>
          </p:cNvSpPr>
          <p:nvPr/>
        </p:nvSpPr>
        <p:spPr>
          <a:xfrm>
            <a:off x="699992" y="1052736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BASE LEGAL</a:t>
            </a:r>
          </a:p>
          <a:p>
            <a:pPr marL="365125" indent="0"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ICA 800-5 – Procedimento para Auditoria Interna no SGQ </a:t>
            </a:r>
            <a:r>
              <a:rPr lang="pt-BR" sz="2400" b="1" i="1" dirty="0" err="1">
                <a:solidFill>
                  <a:schemeClr val="bg1"/>
                </a:solidFill>
                <a:cs typeface="Calibri (Body)"/>
              </a:rPr>
              <a:t>Multisite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do DECEA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BASE NORMATIVA</a:t>
            </a:r>
          </a:p>
          <a:p>
            <a:pPr marL="365125" indent="0"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NBR ISO 9001:2015</a:t>
            </a:r>
          </a:p>
          <a:p>
            <a:pPr marL="365125" indent="0" algn="just"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cs typeface="Calibri (Body)"/>
              </a:rPr>
              <a:t>NBR ISO 19011:2018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COMUNICAÇÃO DA REALIZAÇÃO DA AUDITORIA INTERNA</a:t>
            </a:r>
          </a:p>
          <a:p>
            <a:pPr marL="365125" indent="0" algn="just">
              <a:buFont typeface="Arial"/>
              <a:buNone/>
            </a:pPr>
            <a:r>
              <a:rPr lang="pt-BR" sz="2400" b="1" dirty="0">
                <a:solidFill>
                  <a:srgbClr val="FF0000"/>
                </a:solidFill>
                <a:cs typeface="Calibri (Body)"/>
              </a:rPr>
              <a:t>Ofício nº 02/DAIN4/1645, de 03 de fevereiro de 2023 - DECEA.</a:t>
            </a:r>
            <a:endParaRPr lang="pt-BR" sz="2500" b="1" dirty="0">
              <a:solidFill>
                <a:srgbClr val="FF0000"/>
              </a:solidFill>
              <a:cs typeface="Calibri (Body)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A43440-92B6-1FA0-5738-6E74AEB539B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INFORMAÇÕES GERAIS</a:t>
            </a:r>
          </a:p>
        </p:txBody>
      </p:sp>
    </p:spTree>
    <p:extLst>
      <p:ext uri="{BB962C8B-B14F-4D97-AF65-F5344CB8AC3E}">
        <p14:creationId xmlns:p14="http://schemas.microsoft.com/office/powerpoint/2010/main" val="308533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600BB8-E44B-BB58-BC5C-0D6B4719168A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OBJETIVO DA AUDITORIA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: 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Determinar a </a:t>
            </a:r>
            <a:r>
              <a:rPr lang="pt-BR" sz="2400" b="1" u="sng" dirty="0">
                <a:solidFill>
                  <a:srgbClr val="FFFF00"/>
                </a:solidFill>
                <a:cs typeface="Calibri (Body)"/>
              </a:rPr>
              <a:t>conformidade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 dos processos do escopo do SGQM com as normas;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Avaliar a eficácia do SGQM quanto ao atendimento dos seus objetivos;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Identificar possíveis melhorias no SGQM; 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Preparar a Organização para a auditoria externa.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7B17FA-37F0-6647-2A04-8770BE3D457B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INFORMAÇÕES GERAIS</a:t>
            </a:r>
          </a:p>
        </p:txBody>
      </p:sp>
    </p:spTree>
    <p:extLst>
      <p:ext uri="{BB962C8B-B14F-4D97-AF65-F5344CB8AC3E}">
        <p14:creationId xmlns:p14="http://schemas.microsoft.com/office/powerpoint/2010/main" val="203630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CDE5C8-AD93-507C-5F3D-E73F7825B45D}"/>
              </a:ext>
            </a:extLst>
          </p:cNvPr>
          <p:cNvSpPr txBox="1">
            <a:spLocks/>
          </p:cNvSpPr>
          <p:nvPr/>
        </p:nvSpPr>
        <p:spPr>
          <a:xfrm>
            <a:off x="725500" y="1340768"/>
            <a:ext cx="7662924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ESCOPO DA AUDITORIA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: </a:t>
            </a:r>
          </a:p>
          <a:p>
            <a:pPr algn="just">
              <a:buFont typeface="Arial"/>
              <a:buNone/>
            </a:pPr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Sistema de Gestão da Qualidade;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Prestação de Informações Meteorológicas: METAR e SPECI;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Capacitação; e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cs typeface="Calibri (Body)"/>
              </a:rPr>
              <a:t>Processo de Manutenção e Calibração de Instrumentos Meteorológicos.</a:t>
            </a:r>
          </a:p>
          <a:p>
            <a:pPr algn="just"/>
            <a:endParaRPr lang="pt-BR" sz="2400" b="1" dirty="0">
              <a:solidFill>
                <a:schemeClr val="bg1"/>
              </a:solidFill>
              <a:cs typeface="Calibri (Body)"/>
            </a:endParaRPr>
          </a:p>
          <a:p>
            <a:pPr algn="just">
              <a:buFont typeface="Arial"/>
              <a:buNone/>
            </a:pPr>
            <a:r>
              <a:rPr lang="pt-BR" sz="2400" b="1" u="sng" dirty="0">
                <a:solidFill>
                  <a:schemeClr val="bg1"/>
                </a:solidFill>
                <a:cs typeface="Calibri (Body)"/>
              </a:rPr>
              <a:t>IDIOMA QUE SERÁ UTILIZADO</a:t>
            </a:r>
            <a:r>
              <a:rPr lang="pt-BR" sz="2400" b="1" dirty="0">
                <a:solidFill>
                  <a:schemeClr val="bg1"/>
                </a:solidFill>
                <a:cs typeface="Calibri (Body)"/>
              </a:rPr>
              <a:t>: Português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4DDBFB-ECA9-C546-CE4F-DFBE2CBB3863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INFORMAÇÕES GERAIS</a:t>
            </a:r>
          </a:p>
        </p:txBody>
      </p:sp>
    </p:spTree>
    <p:extLst>
      <p:ext uri="{BB962C8B-B14F-4D97-AF65-F5344CB8AC3E}">
        <p14:creationId xmlns:p14="http://schemas.microsoft.com/office/powerpoint/2010/main" val="168770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C94305D-B6A9-02CB-6378-ED8BAFB7AFD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VISÃO GERAL DO PROCESSO DE AUDITORIA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DCA731-F374-17CD-796C-5CE2BDF6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999331"/>
            <a:ext cx="69246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4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09C14AB-DCC0-AE35-896F-DC8AB99005EE}"/>
              </a:ext>
            </a:extLst>
          </p:cNvPr>
          <p:cNvSpPr/>
          <p:nvPr/>
        </p:nvSpPr>
        <p:spPr>
          <a:xfrm>
            <a:off x="304800" y="12861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PLANEJAMENTO DAS ATIVIDADES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20B80A-B8E3-1CCF-2B35-3D8C2CE50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20060"/>
              </p:ext>
            </p:extLst>
          </p:nvPr>
        </p:nvGraphicFramePr>
        <p:xfrm>
          <a:off x="683568" y="1700808"/>
          <a:ext cx="7776865" cy="391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6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DIA/MÊS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HORA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RESPONSÁVEL</a:t>
                      </a: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45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998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998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6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751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4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E34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666</Words>
  <Application>Microsoft Office PowerPoint</Application>
  <PresentationFormat>Apresentação na tela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1S Lidiane (SDAD)</cp:lastModifiedBy>
  <cp:revision>125</cp:revision>
  <dcterms:created xsi:type="dcterms:W3CDTF">2022-06-28T13:29:39Z</dcterms:created>
  <dcterms:modified xsi:type="dcterms:W3CDTF">2023-06-07T13:41:58Z</dcterms:modified>
</cp:coreProperties>
</file>